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13">
  <p:sldMasterIdLst>
    <p:sldMasterId id="2147483648" r:id="rId1"/>
  </p:sldMasterIdLst>
  <p:notesMasterIdLst>
    <p:notesMasterId r:id="rId66"/>
  </p:notesMasterIdLst>
  <p:sldIdLst>
    <p:sldId id="363" r:id="rId2"/>
    <p:sldId id="366" r:id="rId3"/>
    <p:sldId id="295" r:id="rId4"/>
    <p:sldId id="296" r:id="rId5"/>
    <p:sldId id="258" r:id="rId6"/>
    <p:sldId id="300" r:id="rId7"/>
    <p:sldId id="262" r:id="rId8"/>
    <p:sldId id="263" r:id="rId9"/>
    <p:sldId id="299" r:id="rId10"/>
    <p:sldId id="297" r:id="rId11"/>
    <p:sldId id="302" r:id="rId12"/>
    <p:sldId id="268" r:id="rId13"/>
    <p:sldId id="303" r:id="rId14"/>
    <p:sldId id="267" r:id="rId15"/>
    <p:sldId id="318" r:id="rId16"/>
    <p:sldId id="310" r:id="rId17"/>
    <p:sldId id="354" r:id="rId18"/>
    <p:sldId id="306" r:id="rId19"/>
    <p:sldId id="355" r:id="rId20"/>
    <p:sldId id="305" r:id="rId21"/>
    <p:sldId id="304" r:id="rId22"/>
    <p:sldId id="356" r:id="rId23"/>
    <p:sldId id="271" r:id="rId24"/>
    <p:sldId id="321" r:id="rId25"/>
    <p:sldId id="326" r:id="rId26"/>
    <p:sldId id="357" r:id="rId27"/>
    <p:sldId id="322" r:id="rId28"/>
    <p:sldId id="311" r:id="rId29"/>
    <p:sldId id="276" r:id="rId30"/>
    <p:sldId id="330" r:id="rId31"/>
    <p:sldId id="358" r:id="rId32"/>
    <p:sldId id="333" r:id="rId33"/>
    <p:sldId id="359" r:id="rId34"/>
    <p:sldId id="313" r:id="rId35"/>
    <p:sldId id="331" r:id="rId36"/>
    <p:sldId id="320" r:id="rId37"/>
    <p:sldId id="335" r:id="rId38"/>
    <p:sldId id="278" r:id="rId39"/>
    <p:sldId id="334" r:id="rId40"/>
    <p:sldId id="279" r:id="rId41"/>
    <p:sldId id="336" r:id="rId42"/>
    <p:sldId id="360" r:id="rId43"/>
    <p:sldId id="286" r:id="rId44"/>
    <p:sldId id="338" r:id="rId45"/>
    <p:sldId id="340" r:id="rId46"/>
    <p:sldId id="341" r:id="rId47"/>
    <p:sldId id="287" r:id="rId48"/>
    <p:sldId id="342" r:id="rId49"/>
    <p:sldId id="316" r:id="rId50"/>
    <p:sldId id="315" r:id="rId51"/>
    <p:sldId id="343" r:id="rId52"/>
    <p:sldId id="346" r:id="rId53"/>
    <p:sldId id="344" r:id="rId54"/>
    <p:sldId id="364" r:id="rId55"/>
    <p:sldId id="348" r:id="rId56"/>
    <p:sldId id="349" r:id="rId57"/>
    <p:sldId id="350" r:id="rId58"/>
    <p:sldId id="288" r:id="rId59"/>
    <p:sldId id="289" r:id="rId60"/>
    <p:sldId id="292" r:id="rId61"/>
    <p:sldId id="352" r:id="rId62"/>
    <p:sldId id="365" r:id="rId63"/>
    <p:sldId id="367" r:id="rId64"/>
    <p:sldId id="361" r:id="rId65"/>
  </p:sldIdLst>
  <p:sldSz cx="12192000" cy="6858000"/>
  <p:notesSz cx="6858000" cy="9144000"/>
  <p:defaultText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A3"/>
    <a:srgbClr val="FFCCFF"/>
    <a:srgbClr val="94BEE4"/>
    <a:srgbClr val="F9F9F9"/>
    <a:srgbClr val="FFEFFC"/>
    <a:srgbClr val="FFDBD5"/>
    <a:srgbClr val="FEB4A8"/>
    <a:srgbClr val="FFDF79"/>
    <a:srgbClr val="F20000"/>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2639" autoAdjust="0"/>
  </p:normalViewPr>
  <p:slideViewPr>
    <p:cSldViewPr snapToGrid="0">
      <p:cViewPr varScale="1">
        <p:scale>
          <a:sx n="69" d="100"/>
          <a:sy n="69" d="100"/>
        </p:scale>
        <p:origin x="756" y="66"/>
      </p:cViewPr>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LY"/>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7DBC6B-222F-4184-87C1-92F4529E14D6}" type="datetimeFigureOut">
              <a:rPr lang="ar-LY" smtClean="0"/>
              <a:t>23/02/1443</a:t>
            </a:fld>
            <a:endParaRPr lang="ar-L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L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LY"/>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2D5EF79-BD10-475B-90E1-903F850EF94E}" type="slidenum">
              <a:rPr lang="ar-LY" smtClean="0"/>
              <a:t>‹#›</a:t>
            </a:fld>
            <a:endParaRPr lang="ar-LY"/>
          </a:p>
        </p:txBody>
      </p:sp>
    </p:spTree>
    <p:extLst>
      <p:ext uri="{BB962C8B-B14F-4D97-AF65-F5344CB8AC3E}">
        <p14:creationId xmlns:p14="http://schemas.microsoft.com/office/powerpoint/2010/main" val="32820277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effectLst>
                  <a:outerShdw blurRad="38100" dist="38100" dir="2700000" algn="tl">
                    <a:srgbClr val="000000">
                      <a:alpha val="43137"/>
                    </a:srgbClr>
                  </a:outerShdw>
                </a:effectLst>
              </a:rPr>
              <a:t>) </a:t>
            </a:r>
            <a:r>
              <a:rPr lang="ar-SA" b="1" dirty="0" smtClean="0">
                <a:solidFill>
                  <a:srgbClr val="FF0000"/>
                </a:solidFill>
                <a:effectLst>
                  <a:outerShdw blurRad="38100" dist="38100" dir="2700000" algn="tl">
                    <a:srgbClr val="000000">
                      <a:alpha val="43137"/>
                    </a:srgbClr>
                  </a:outerShdw>
                </a:effectLst>
              </a:rPr>
              <a:t>بناء على </a:t>
            </a:r>
            <a:r>
              <a:rPr lang="ar-LY" b="1" dirty="0" smtClean="0">
                <a:solidFill>
                  <a:srgbClr val="FF0000"/>
                </a:solidFill>
                <a:effectLst>
                  <a:outerShdw blurRad="38100" dist="38100" dir="2700000" algn="tl">
                    <a:srgbClr val="000000">
                      <a:alpha val="43137"/>
                    </a:srgbClr>
                  </a:outerShdw>
                </a:effectLst>
              </a:rPr>
              <a:t>ال</a:t>
            </a:r>
            <a:r>
              <a:rPr lang="ar-SA" b="1" dirty="0" smtClean="0">
                <a:solidFill>
                  <a:srgbClr val="FF0000"/>
                </a:solidFill>
                <a:effectLst>
                  <a:outerShdw blurRad="38100" dist="38100" dir="2700000" algn="tl">
                    <a:srgbClr val="000000">
                      <a:alpha val="43137"/>
                    </a:srgbClr>
                  </a:outerShdw>
                </a:effectLst>
              </a:rPr>
              <a:t>تحليل ال</a:t>
            </a:r>
            <a:r>
              <a:rPr lang="ar-LY" b="1" dirty="0" smtClean="0">
                <a:solidFill>
                  <a:srgbClr val="FF0000"/>
                </a:solidFill>
                <a:effectLst>
                  <a:outerShdw blurRad="38100" dist="38100" dir="2700000" algn="tl">
                    <a:srgbClr val="000000">
                      <a:alpha val="43137"/>
                    </a:srgbClr>
                  </a:outerShdw>
                </a:effectLst>
              </a:rPr>
              <a:t>رباعي) = التحديات ، في كل الركائز الست ... </a:t>
            </a:r>
            <a:r>
              <a:rPr lang="ar-SA" dirty="0" smtClean="0"/>
              <a:t>جاءت هذه الإستراتيجية لتعمل على معالجة القضايا الرئيسية التي تواجه الصحة </a:t>
            </a:r>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9</a:t>
            </a:fld>
            <a:endParaRPr lang="ar-LY"/>
          </a:p>
        </p:txBody>
      </p:sp>
    </p:spTree>
    <p:extLst>
      <p:ext uri="{BB962C8B-B14F-4D97-AF65-F5344CB8AC3E}">
        <p14:creationId xmlns:p14="http://schemas.microsoft.com/office/powerpoint/2010/main" val="411733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25</a:t>
            </a:fld>
            <a:endParaRPr lang="ar-LY"/>
          </a:p>
        </p:txBody>
      </p:sp>
    </p:spTree>
    <p:extLst>
      <p:ext uri="{BB962C8B-B14F-4D97-AF65-F5344CB8AC3E}">
        <p14:creationId xmlns:p14="http://schemas.microsoft.com/office/powerpoint/2010/main" val="265275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 تستنفذ الدول جزء كبيراً من ناتجها المحلي الإجمالي للإنفاق على الصحة يفوق 15 % من الناتج المحلي الإجمالي</a:t>
            </a:r>
            <a:endParaRPr lang="ar-LY" dirty="0" smtClean="0"/>
          </a:p>
        </p:txBody>
      </p:sp>
      <p:sp>
        <p:nvSpPr>
          <p:cNvPr id="4" name="Slide Number Placeholder 3"/>
          <p:cNvSpPr>
            <a:spLocks noGrp="1"/>
          </p:cNvSpPr>
          <p:nvPr>
            <p:ph type="sldNum" sz="quarter" idx="10"/>
          </p:nvPr>
        </p:nvSpPr>
        <p:spPr/>
        <p:txBody>
          <a:bodyPr/>
          <a:lstStyle/>
          <a:p>
            <a:fld id="{22D5EF79-BD10-475B-90E1-903F850EF94E}" type="slidenum">
              <a:rPr lang="ar-LY" smtClean="0"/>
              <a:t>26</a:t>
            </a:fld>
            <a:endParaRPr lang="ar-LY"/>
          </a:p>
        </p:txBody>
      </p:sp>
    </p:spTree>
    <p:extLst>
      <p:ext uri="{BB962C8B-B14F-4D97-AF65-F5344CB8AC3E}">
        <p14:creationId xmlns:p14="http://schemas.microsoft.com/office/powerpoint/2010/main" val="977807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27</a:t>
            </a:fld>
            <a:endParaRPr lang="ar-LY"/>
          </a:p>
        </p:txBody>
      </p:sp>
    </p:spTree>
    <p:extLst>
      <p:ext uri="{BB962C8B-B14F-4D97-AF65-F5344CB8AC3E}">
        <p14:creationId xmlns:p14="http://schemas.microsoft.com/office/powerpoint/2010/main" val="2743200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pooling</a:t>
            </a:r>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28</a:t>
            </a:fld>
            <a:endParaRPr lang="ar-LY"/>
          </a:p>
        </p:txBody>
      </p:sp>
    </p:spTree>
    <p:extLst>
      <p:ext uri="{BB962C8B-B14F-4D97-AF65-F5344CB8AC3E}">
        <p14:creationId xmlns:p14="http://schemas.microsoft.com/office/powerpoint/2010/main" val="324046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29</a:t>
            </a:fld>
            <a:endParaRPr lang="ar-LY"/>
          </a:p>
        </p:txBody>
      </p:sp>
    </p:spTree>
    <p:extLst>
      <p:ext uri="{BB962C8B-B14F-4D97-AF65-F5344CB8AC3E}">
        <p14:creationId xmlns:p14="http://schemas.microsoft.com/office/powerpoint/2010/main" val="266929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Y" altLang="ar-LY" sz="1200" dirty="0" smtClean="0" bmk="">
                <a:latin typeface="Arial" panose="020B0604020202020204" pitchFamily="34" charset="0"/>
              </a:rPr>
              <a:t>آليات </a:t>
            </a:r>
            <a:r>
              <a:rPr lang="ar-SA" altLang="ar-LY" sz="1200" dirty="0" smtClean="0" bmk="">
                <a:latin typeface="Arial" panose="020B0604020202020204" pitchFamily="34" charset="0"/>
              </a:rPr>
              <a:t>تقييم</a:t>
            </a:r>
            <a:r>
              <a:rPr lang="ar-LY" altLang="ar-LY" sz="1200" dirty="0" smtClean="0" bmk="">
                <a:latin typeface="Arial" panose="020B0604020202020204" pitchFamily="34" charset="0"/>
              </a:rPr>
              <a:t> واعتماد</a:t>
            </a:r>
            <a:r>
              <a:rPr lang="ar-SA" altLang="ar-LY" sz="1200" dirty="0" smtClean="0" bmk="">
                <a:latin typeface="Arial" panose="020B0604020202020204" pitchFamily="34" charset="0"/>
              </a:rPr>
              <a:t> التقنية الصحية </a:t>
            </a:r>
            <a:r>
              <a:rPr lang="ar-LY" altLang="ar-LY" sz="1200" dirty="0" smtClean="0" bmk="">
                <a:latin typeface="Arial" panose="020B0604020202020204" pitchFamily="34" charset="0"/>
              </a:rPr>
              <a:t>(عن طريق جهة معتمدة) </a:t>
            </a:r>
            <a:r>
              <a:rPr lang="ar-SA" altLang="ar-LY" sz="1200" dirty="0" smtClean="0" bmk="">
                <a:latin typeface="Arial" panose="020B0604020202020204" pitchFamily="34" charset="0"/>
              </a:rPr>
              <a:t>يلعب دورا</a:t>
            </a:r>
            <a:r>
              <a:rPr lang="ar-LY" altLang="ar-LY" sz="1200" dirty="0" smtClean="0" bmk="">
                <a:latin typeface="Arial" panose="020B0604020202020204" pitchFamily="34" charset="0"/>
              </a:rPr>
              <a:t>ً</a:t>
            </a:r>
            <a:r>
              <a:rPr lang="ar-SA" altLang="ar-LY" sz="1200" dirty="0" smtClean="0" bmk="">
                <a:latin typeface="Arial" panose="020B0604020202020204" pitchFamily="34" charset="0"/>
              </a:rPr>
              <a:t> هاما</a:t>
            </a:r>
            <a:r>
              <a:rPr lang="ar-LY" altLang="ar-LY" sz="1200" dirty="0" smtClean="0" bmk="">
                <a:latin typeface="Arial" panose="020B0604020202020204" pitchFamily="34" charset="0"/>
              </a:rPr>
              <a:t>ً</a:t>
            </a:r>
            <a:r>
              <a:rPr lang="ar-SA" altLang="ar-LY" sz="1200" dirty="0" smtClean="0" bmk="">
                <a:latin typeface="Arial" panose="020B0604020202020204" pitchFamily="34" charset="0"/>
              </a:rPr>
              <a:t> في ضبط الانفاق الصحي عموما</a:t>
            </a:r>
            <a:r>
              <a:rPr lang="ar-LY" altLang="ar-LY" sz="1200" dirty="0" smtClean="0" bmk="">
                <a:latin typeface="Arial" panose="020B0604020202020204" pitchFamily="34" charset="0"/>
              </a:rPr>
              <a:t>ً</a:t>
            </a:r>
            <a:r>
              <a:rPr lang="ar-SA" altLang="ar-LY" sz="1200" dirty="0" smtClean="0" bmk="">
                <a:latin typeface="Arial" panose="020B0604020202020204" pitchFamily="34" charset="0"/>
              </a:rPr>
              <a:t> والدوائي خصوصا</a:t>
            </a:r>
            <a:r>
              <a:rPr lang="ar-LY" altLang="ar-LY" sz="1200" dirty="0" smtClean="0" bmk="">
                <a:latin typeface="Arial" panose="020B0604020202020204" pitchFamily="34" charset="0"/>
              </a:rPr>
              <a:t>ً</a:t>
            </a:r>
            <a:endParaRPr lang="en-US" altLang="ar-LY" sz="1200" dirty="0" smtClean="0" bmk=""/>
          </a:p>
        </p:txBody>
      </p:sp>
      <p:sp>
        <p:nvSpPr>
          <p:cNvPr id="4" name="Slide Number Placeholder 3"/>
          <p:cNvSpPr>
            <a:spLocks noGrp="1"/>
          </p:cNvSpPr>
          <p:nvPr>
            <p:ph type="sldNum" sz="quarter" idx="10"/>
          </p:nvPr>
        </p:nvSpPr>
        <p:spPr/>
        <p:txBody>
          <a:bodyPr/>
          <a:lstStyle/>
          <a:p>
            <a:fld id="{22D5EF79-BD10-475B-90E1-903F850EF94E}" type="slidenum">
              <a:rPr lang="ar-LY" smtClean="0"/>
              <a:t>30</a:t>
            </a:fld>
            <a:endParaRPr lang="ar-LY"/>
          </a:p>
        </p:txBody>
      </p:sp>
    </p:spTree>
    <p:extLst>
      <p:ext uri="{BB962C8B-B14F-4D97-AF65-F5344CB8AC3E}">
        <p14:creationId xmlns:p14="http://schemas.microsoft.com/office/powerpoint/2010/main" val="52854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altLang="ar-LY" sz="1200" dirty="0" smtClean="0" bmk="">
                <a:latin typeface="Calibri" panose="020F0502020204030204" pitchFamily="34" charset="0"/>
                <a:ea typeface="Times New Roman" panose="02020603050405020304" pitchFamily="18" charset="0"/>
              </a:rPr>
              <a:t> </a:t>
            </a:r>
            <a:r>
              <a:rPr lang="ar-LY" altLang="ar-LY" sz="1200" dirty="0" smtClean="0" bmk="">
                <a:latin typeface="Calibri" panose="020F0502020204030204" pitchFamily="34" charset="0"/>
                <a:ea typeface="Times New Roman" panose="02020603050405020304" pitchFamily="18" charset="0"/>
              </a:rPr>
              <a:t>توقف </a:t>
            </a:r>
            <a:r>
              <a:rPr lang="ar-SA" altLang="ar-LY" sz="1200" dirty="0" smtClean="0" bmk="">
                <a:latin typeface="Calibri" panose="020F0502020204030204" pitchFamily="34" charset="0"/>
                <a:ea typeface="Times New Roman" panose="02020603050405020304" pitchFamily="18" charset="0"/>
              </a:rPr>
              <a:t>العمل بنظام العطاءَات العالمية السنوية للمنتجات الطبية طبقاً لشروط الممارسة الجيدة للعطاءَات</a:t>
            </a:r>
            <a:r>
              <a:rPr lang="en-US" altLang="ar-LY" sz="1200" dirty="0" smtClean="0" bmk="">
                <a:latin typeface="Calibri" panose="020F0502020204030204" pitchFamily="34" charset="0"/>
                <a:ea typeface="Times New Roman" panose="02020603050405020304" pitchFamily="18" charset="0"/>
              </a:rPr>
              <a:t> </a:t>
            </a:r>
            <a:r>
              <a:rPr lang="ar-SA" altLang="ar-LY" sz="1200" dirty="0" smtClean="0" bmk="">
                <a:latin typeface="Calibri" panose="020F0502020204030204" pitchFamily="34" charset="0"/>
                <a:ea typeface="Times New Roman" panose="02020603050405020304" pitchFamily="18" charset="0"/>
              </a:rPr>
              <a:t>وبنزاهة وشفافية</a:t>
            </a:r>
            <a:r>
              <a:rPr lang="ar-LY" altLang="ar-LY" sz="1200" dirty="0" smtClean="0" bmk="">
                <a:latin typeface="Calibri" panose="020F0502020204030204" pitchFamily="34" charset="0"/>
                <a:ea typeface="Times New Roman" panose="02020603050405020304" pitchFamily="18" charset="0"/>
              </a:rPr>
              <a:t>،  .... سوق</a:t>
            </a:r>
            <a:r>
              <a:rPr lang="ar-LY" altLang="ar-LY" sz="1200" baseline="0" dirty="0" smtClean="0" bmk="">
                <a:latin typeface="Calibri" panose="020F0502020204030204" pitchFamily="34" charset="0"/>
                <a:ea typeface="Times New Roman" panose="02020603050405020304" pitchFamily="18" charset="0"/>
              </a:rPr>
              <a:t> الأدوية العالمي = &gt; تريليون دولار سنويا</a:t>
            </a:r>
            <a:endParaRPr lang="en-US" altLang="ar-LY" sz="1200" dirty="0" smtClean="0" bmk=""/>
          </a:p>
        </p:txBody>
      </p:sp>
      <p:sp>
        <p:nvSpPr>
          <p:cNvPr id="4" name="Slide Number Placeholder 3"/>
          <p:cNvSpPr>
            <a:spLocks noGrp="1"/>
          </p:cNvSpPr>
          <p:nvPr>
            <p:ph type="sldNum" sz="quarter" idx="10"/>
          </p:nvPr>
        </p:nvSpPr>
        <p:spPr/>
        <p:txBody>
          <a:bodyPr/>
          <a:lstStyle/>
          <a:p>
            <a:fld id="{22D5EF79-BD10-475B-90E1-903F850EF94E}" type="slidenum">
              <a:rPr lang="ar-LY" smtClean="0"/>
              <a:t>31</a:t>
            </a:fld>
            <a:endParaRPr lang="ar-LY"/>
          </a:p>
        </p:txBody>
      </p:sp>
    </p:spTree>
    <p:extLst>
      <p:ext uri="{BB962C8B-B14F-4D97-AF65-F5344CB8AC3E}">
        <p14:creationId xmlns:p14="http://schemas.microsoft.com/office/powerpoint/2010/main" val="805517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Y" dirty="0" smtClean="0"/>
              <a:t>ينفذ</a:t>
            </a:r>
            <a:r>
              <a:rPr lang="ar-LY" baseline="0" dirty="0" smtClean="0"/>
              <a:t> </a:t>
            </a:r>
            <a:r>
              <a:rPr lang="ar-SA" sz="1200" kern="1200" dirty="0" smtClean="0">
                <a:solidFill>
                  <a:schemeClr val="tx1"/>
                </a:solidFill>
                <a:effectLst/>
                <a:latin typeface="+mn-lt"/>
                <a:ea typeface="+mn-ea"/>
                <a:cs typeface="+mn-cs"/>
              </a:rPr>
              <a:t>برنامج الإدارة الرشيدة للأدوية</a:t>
            </a:r>
            <a:r>
              <a:rPr lang="ar-LY"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بنجاح في حوالي 30 دولة حول العالم </a:t>
            </a:r>
            <a:r>
              <a:rPr lang="ar-LY"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التقييم هو مدخل لبرنامج الإدارة الرشيدة للأدوية ولي</a:t>
            </a:r>
            <a:r>
              <a:rPr lang="ar-LY" sz="1200" kern="1200" dirty="0" smtClean="0">
                <a:solidFill>
                  <a:schemeClr val="tx1"/>
                </a:solidFill>
                <a:effectLst/>
                <a:latin typeface="+mn-lt"/>
                <a:ea typeface="+mn-ea"/>
                <a:cs typeface="+mn-cs"/>
              </a:rPr>
              <a:t>س</a:t>
            </a:r>
            <a:r>
              <a:rPr lang="ar-LY" sz="1200" kern="1200" baseline="0" dirty="0" smtClean="0">
                <a:solidFill>
                  <a:schemeClr val="tx1"/>
                </a:solidFill>
                <a:effectLst/>
                <a:latin typeface="+mn-lt"/>
                <a:ea typeface="+mn-ea"/>
                <a:cs typeface="+mn-cs"/>
              </a:rPr>
              <a:t> </a:t>
            </a:r>
            <a:r>
              <a:rPr lang="ar-LY" sz="1200" kern="1200" dirty="0" smtClean="0">
                <a:solidFill>
                  <a:schemeClr val="tx1"/>
                </a:solidFill>
                <a:effectLst/>
                <a:latin typeface="+mn-lt"/>
                <a:ea typeface="+mn-ea"/>
                <a:cs typeface="+mn-cs"/>
              </a:rPr>
              <a:t>ال</a:t>
            </a:r>
            <a:r>
              <a:rPr lang="ar-SA" sz="1200" kern="1200" dirty="0" smtClean="0">
                <a:solidFill>
                  <a:schemeClr val="tx1"/>
                </a:solidFill>
                <a:effectLst/>
                <a:latin typeface="+mn-lt"/>
                <a:ea typeface="+mn-ea"/>
                <a:cs typeface="+mn-cs"/>
              </a:rPr>
              <a:t>غاية</a:t>
            </a:r>
            <a:r>
              <a:rPr lang="ar-LY" sz="1200" kern="1200" dirty="0" smtClean="0">
                <a:solidFill>
                  <a:schemeClr val="tx1"/>
                </a:solidFill>
                <a:effectLst/>
                <a:latin typeface="+mn-lt"/>
                <a:ea typeface="+mn-ea"/>
                <a:cs typeface="+mn-cs"/>
              </a:rPr>
              <a:t>،</a:t>
            </a:r>
            <a:r>
              <a:rPr lang="ar-LY" sz="1200" kern="1200" baseline="0" dirty="0" smtClean="0">
                <a:solidFill>
                  <a:schemeClr val="tx1"/>
                </a:solidFill>
                <a:effectLst/>
                <a:latin typeface="+mn-lt"/>
                <a:ea typeface="+mn-ea"/>
                <a:cs typeface="+mn-cs"/>
              </a:rPr>
              <a:t> بل</a:t>
            </a:r>
            <a:r>
              <a:rPr lang="ar-SA" sz="1200" kern="1200" dirty="0" smtClean="0">
                <a:solidFill>
                  <a:schemeClr val="tx1"/>
                </a:solidFill>
                <a:effectLst/>
                <a:latin typeface="+mn-lt"/>
                <a:ea typeface="+mn-ea"/>
                <a:cs typeface="+mn-cs"/>
              </a:rPr>
              <a:t> بداية عملية لإحداث تغييرات مرغوبة ومستدامة في إدارة قطاع المستحضرات الصيدلانية</a:t>
            </a:r>
            <a:r>
              <a:rPr lang="ar-LY" sz="1200" kern="1200" dirty="0" smtClean="0">
                <a:solidFill>
                  <a:schemeClr val="tx1"/>
                </a:solidFill>
                <a:effectLst/>
                <a:latin typeface="+mn-lt"/>
                <a:ea typeface="+mn-ea"/>
                <a:cs typeface="+mn-cs"/>
              </a:rPr>
              <a:t> ... </a:t>
            </a:r>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32</a:t>
            </a:fld>
            <a:endParaRPr lang="ar-LY"/>
          </a:p>
        </p:txBody>
      </p:sp>
    </p:spTree>
    <p:extLst>
      <p:ext uri="{BB962C8B-B14F-4D97-AF65-F5344CB8AC3E}">
        <p14:creationId xmlns:p14="http://schemas.microsoft.com/office/powerpoint/2010/main" val="3970900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33</a:t>
            </a:fld>
            <a:endParaRPr lang="ar-LY"/>
          </a:p>
        </p:txBody>
      </p:sp>
    </p:spTree>
    <p:extLst>
      <p:ext uri="{BB962C8B-B14F-4D97-AF65-F5344CB8AC3E}">
        <p14:creationId xmlns:p14="http://schemas.microsoft.com/office/powerpoint/2010/main" val="2919714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LY" sz="1200" dirty="0" smtClean="0"/>
          </a:p>
        </p:txBody>
      </p:sp>
      <p:sp>
        <p:nvSpPr>
          <p:cNvPr id="4" name="Slide Number Placeholder 3"/>
          <p:cNvSpPr>
            <a:spLocks noGrp="1"/>
          </p:cNvSpPr>
          <p:nvPr>
            <p:ph type="sldNum" sz="quarter" idx="10"/>
          </p:nvPr>
        </p:nvSpPr>
        <p:spPr/>
        <p:txBody>
          <a:bodyPr/>
          <a:lstStyle/>
          <a:p>
            <a:fld id="{22D5EF79-BD10-475B-90E1-903F850EF94E}" type="slidenum">
              <a:rPr lang="ar-LY" smtClean="0"/>
              <a:t>34</a:t>
            </a:fld>
            <a:endParaRPr lang="ar-LY"/>
          </a:p>
        </p:txBody>
      </p:sp>
    </p:spTree>
    <p:extLst>
      <p:ext uri="{BB962C8B-B14F-4D97-AF65-F5344CB8AC3E}">
        <p14:creationId xmlns:p14="http://schemas.microsoft.com/office/powerpoint/2010/main" val="23717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Y" dirty="0" smtClean="0"/>
              <a:t>استنادا إلى ركائز ووظائف النظام الصحي</a:t>
            </a:r>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14</a:t>
            </a:fld>
            <a:endParaRPr lang="ar-LY"/>
          </a:p>
        </p:txBody>
      </p:sp>
    </p:spTree>
    <p:extLst>
      <p:ext uri="{BB962C8B-B14F-4D97-AF65-F5344CB8AC3E}">
        <p14:creationId xmlns:p14="http://schemas.microsoft.com/office/powerpoint/2010/main" val="1436475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35</a:t>
            </a:fld>
            <a:endParaRPr lang="ar-LY"/>
          </a:p>
        </p:txBody>
      </p:sp>
    </p:spTree>
    <p:extLst>
      <p:ext uri="{BB962C8B-B14F-4D97-AF65-F5344CB8AC3E}">
        <p14:creationId xmlns:p14="http://schemas.microsoft.com/office/powerpoint/2010/main" val="243237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36</a:t>
            </a:fld>
            <a:endParaRPr lang="ar-LY"/>
          </a:p>
        </p:txBody>
      </p:sp>
    </p:spTree>
    <p:extLst>
      <p:ext uri="{BB962C8B-B14F-4D97-AF65-F5344CB8AC3E}">
        <p14:creationId xmlns:p14="http://schemas.microsoft.com/office/powerpoint/2010/main" val="2009380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37</a:t>
            </a:fld>
            <a:endParaRPr lang="ar-LY"/>
          </a:p>
        </p:txBody>
      </p:sp>
    </p:spTree>
    <p:extLst>
      <p:ext uri="{BB962C8B-B14F-4D97-AF65-F5344CB8AC3E}">
        <p14:creationId xmlns:p14="http://schemas.microsoft.com/office/powerpoint/2010/main" val="386325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Y" dirty="0" smtClean="0"/>
              <a:t>مرتبطة بكل الركائز الأخرى : مرتبطة بالمنتجات الطبية لأنها تحتاجها</a:t>
            </a:r>
            <a:r>
              <a:rPr lang="ar-LY" baseline="0" dirty="0" smtClean="0"/>
              <a:t> للأداء</a:t>
            </a:r>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38</a:t>
            </a:fld>
            <a:endParaRPr lang="ar-LY"/>
          </a:p>
        </p:txBody>
      </p:sp>
    </p:spTree>
    <p:extLst>
      <p:ext uri="{BB962C8B-B14F-4D97-AF65-F5344CB8AC3E}">
        <p14:creationId xmlns:p14="http://schemas.microsoft.com/office/powerpoint/2010/main" val="3193302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39</a:t>
            </a:fld>
            <a:endParaRPr lang="ar-LY"/>
          </a:p>
        </p:txBody>
      </p:sp>
    </p:spTree>
    <p:extLst>
      <p:ext uri="{BB962C8B-B14F-4D97-AF65-F5344CB8AC3E}">
        <p14:creationId xmlns:p14="http://schemas.microsoft.com/office/powerpoint/2010/main" val="3889081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40</a:t>
            </a:fld>
            <a:endParaRPr lang="ar-LY"/>
          </a:p>
        </p:txBody>
      </p:sp>
    </p:spTree>
    <p:extLst>
      <p:ext uri="{BB962C8B-B14F-4D97-AF65-F5344CB8AC3E}">
        <p14:creationId xmlns:p14="http://schemas.microsoft.com/office/powerpoint/2010/main" val="2981857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41</a:t>
            </a:fld>
            <a:endParaRPr lang="ar-LY"/>
          </a:p>
        </p:txBody>
      </p:sp>
    </p:spTree>
    <p:extLst>
      <p:ext uri="{BB962C8B-B14F-4D97-AF65-F5344CB8AC3E}">
        <p14:creationId xmlns:p14="http://schemas.microsoft.com/office/powerpoint/2010/main" val="2979941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42</a:t>
            </a:fld>
            <a:endParaRPr lang="ar-LY"/>
          </a:p>
        </p:txBody>
      </p:sp>
    </p:spTree>
    <p:extLst>
      <p:ext uri="{BB962C8B-B14F-4D97-AF65-F5344CB8AC3E}">
        <p14:creationId xmlns:p14="http://schemas.microsoft.com/office/powerpoint/2010/main" val="3595982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43</a:t>
            </a:fld>
            <a:endParaRPr lang="ar-LY"/>
          </a:p>
        </p:txBody>
      </p:sp>
    </p:spTree>
    <p:extLst>
      <p:ext uri="{BB962C8B-B14F-4D97-AF65-F5344CB8AC3E}">
        <p14:creationId xmlns:p14="http://schemas.microsoft.com/office/powerpoint/2010/main" val="648251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44</a:t>
            </a:fld>
            <a:endParaRPr lang="ar-LY"/>
          </a:p>
        </p:txBody>
      </p:sp>
    </p:spTree>
    <p:extLst>
      <p:ext uri="{BB962C8B-B14F-4D97-AF65-F5344CB8AC3E}">
        <p14:creationId xmlns:p14="http://schemas.microsoft.com/office/powerpoint/2010/main" val="105312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17</a:t>
            </a:fld>
            <a:endParaRPr lang="ar-LY"/>
          </a:p>
        </p:txBody>
      </p:sp>
    </p:spTree>
    <p:extLst>
      <p:ext uri="{BB962C8B-B14F-4D97-AF65-F5344CB8AC3E}">
        <p14:creationId xmlns:p14="http://schemas.microsoft.com/office/powerpoint/2010/main" val="1465474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Y" dirty="0" smtClean="0"/>
              <a:t>اقتصاديا: يوفر عمالة بصحة جيدة قادرة على العطاء ، ويوفر فرص عمل كثيرة جدا، خصوصا للنساء .... </a:t>
            </a:r>
            <a:r>
              <a:rPr lang="ar-LY" sz="1200" dirty="0" smtClean="0"/>
              <a:t>معدلات الوصول (جسديا وماديا ولغويا) ... </a:t>
            </a:r>
            <a:r>
              <a:rPr lang="en-GB" sz="1200" dirty="0" smtClean="0"/>
              <a:t>UN HLM 2019</a:t>
            </a:r>
            <a:r>
              <a:rPr lang="ar-LY" sz="1200" baseline="0" dirty="0" smtClean="0"/>
              <a:t> =الاجتماع رفيع المستوى حول التغطية الشاملة في 23 سبتمبر 2019</a:t>
            </a:r>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45</a:t>
            </a:fld>
            <a:endParaRPr lang="ar-LY"/>
          </a:p>
        </p:txBody>
      </p:sp>
    </p:spTree>
    <p:extLst>
      <p:ext uri="{BB962C8B-B14F-4D97-AF65-F5344CB8AC3E}">
        <p14:creationId xmlns:p14="http://schemas.microsoft.com/office/powerpoint/2010/main" val="3105243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46</a:t>
            </a:fld>
            <a:endParaRPr lang="ar-LY"/>
          </a:p>
        </p:txBody>
      </p:sp>
    </p:spTree>
    <p:extLst>
      <p:ext uri="{BB962C8B-B14F-4D97-AF65-F5344CB8AC3E}">
        <p14:creationId xmlns:p14="http://schemas.microsoft.com/office/powerpoint/2010/main" val="3164710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Y" sz="1200" b="1" i="0" kern="1200" dirty="0" smtClean="0">
                <a:solidFill>
                  <a:schemeClr val="tx1"/>
                </a:solidFill>
                <a:effectLst/>
                <a:latin typeface="+mn-lt"/>
                <a:ea typeface="+mn-ea"/>
                <a:cs typeface="+mn-cs"/>
              </a:rPr>
              <a:t>إعلان الأمم المتحدة السياسي للتغطية الصحية الشاملة</a:t>
            </a:r>
            <a:r>
              <a:rPr lang="ar-LY" sz="1200" b="1" i="0" kern="1200" baseline="0" dirty="0" smtClean="0">
                <a:solidFill>
                  <a:schemeClr val="tx1"/>
                </a:solidFill>
                <a:effectLst/>
                <a:latin typeface="+mn-lt"/>
                <a:ea typeface="+mn-ea"/>
                <a:cs typeface="+mn-cs"/>
              </a:rPr>
              <a:t> (</a:t>
            </a:r>
            <a:r>
              <a:rPr lang="ar-LY" sz="1200" b="0" i="0" kern="1200" dirty="0" smtClean="0">
                <a:solidFill>
                  <a:schemeClr val="tx1"/>
                </a:solidFill>
                <a:effectLst/>
                <a:latin typeface="+mn-lt"/>
                <a:ea typeface="+mn-ea"/>
                <a:cs typeface="+mn-cs"/>
              </a:rPr>
              <a:t>23 سبتمبر 2019): ينص على ضرورة ضمان حصول الجميع على خدمات الرعاية الصحية الجنسية والإنجابية، والحقوق الإنجابية، مؤكداً ضرورة حماية رفاهية وكرامة النساء والفتيات .... أعلنت الأمم المتحدة في 12 ديسمبر 2017 تكريس يوم 12 ديسمبر يوماً دولياً للاحتفاء بالتغطية الصحية الشاملة</a:t>
            </a:r>
          </a:p>
        </p:txBody>
      </p:sp>
      <p:sp>
        <p:nvSpPr>
          <p:cNvPr id="4" name="Slide Number Placeholder 3"/>
          <p:cNvSpPr>
            <a:spLocks noGrp="1"/>
          </p:cNvSpPr>
          <p:nvPr>
            <p:ph type="sldNum" sz="quarter" idx="10"/>
          </p:nvPr>
        </p:nvSpPr>
        <p:spPr/>
        <p:txBody>
          <a:bodyPr/>
          <a:lstStyle/>
          <a:p>
            <a:fld id="{22D5EF79-BD10-475B-90E1-903F850EF94E}" type="slidenum">
              <a:rPr lang="ar-LY" smtClean="0"/>
              <a:t>47</a:t>
            </a:fld>
            <a:endParaRPr lang="ar-LY"/>
          </a:p>
        </p:txBody>
      </p:sp>
    </p:spTree>
    <p:extLst>
      <p:ext uri="{BB962C8B-B14F-4D97-AF65-F5344CB8AC3E}">
        <p14:creationId xmlns:p14="http://schemas.microsoft.com/office/powerpoint/2010/main" val="3510862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48</a:t>
            </a:fld>
            <a:endParaRPr lang="ar-LY"/>
          </a:p>
        </p:txBody>
      </p:sp>
    </p:spTree>
    <p:extLst>
      <p:ext uri="{BB962C8B-B14F-4D97-AF65-F5344CB8AC3E}">
        <p14:creationId xmlns:p14="http://schemas.microsoft.com/office/powerpoint/2010/main" val="3788586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49</a:t>
            </a:fld>
            <a:endParaRPr lang="ar-LY"/>
          </a:p>
        </p:txBody>
      </p:sp>
    </p:spTree>
    <p:extLst>
      <p:ext uri="{BB962C8B-B14F-4D97-AF65-F5344CB8AC3E}">
        <p14:creationId xmlns:p14="http://schemas.microsoft.com/office/powerpoint/2010/main" val="3799599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50</a:t>
            </a:fld>
            <a:endParaRPr lang="ar-LY"/>
          </a:p>
        </p:txBody>
      </p:sp>
    </p:spTree>
    <p:extLst>
      <p:ext uri="{BB962C8B-B14F-4D97-AF65-F5344CB8AC3E}">
        <p14:creationId xmlns:p14="http://schemas.microsoft.com/office/powerpoint/2010/main" val="2857286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51</a:t>
            </a:fld>
            <a:endParaRPr lang="ar-LY"/>
          </a:p>
        </p:txBody>
      </p:sp>
    </p:spTree>
    <p:extLst>
      <p:ext uri="{BB962C8B-B14F-4D97-AF65-F5344CB8AC3E}">
        <p14:creationId xmlns:p14="http://schemas.microsoft.com/office/powerpoint/2010/main" val="1475206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52</a:t>
            </a:fld>
            <a:endParaRPr lang="ar-LY"/>
          </a:p>
        </p:txBody>
      </p:sp>
    </p:spTree>
    <p:extLst>
      <p:ext uri="{BB962C8B-B14F-4D97-AF65-F5344CB8AC3E}">
        <p14:creationId xmlns:p14="http://schemas.microsoft.com/office/powerpoint/2010/main" val="109147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53</a:t>
            </a:fld>
            <a:endParaRPr lang="ar-LY"/>
          </a:p>
        </p:txBody>
      </p:sp>
    </p:spTree>
    <p:extLst>
      <p:ext uri="{BB962C8B-B14F-4D97-AF65-F5344CB8AC3E}">
        <p14:creationId xmlns:p14="http://schemas.microsoft.com/office/powerpoint/2010/main" val="2582156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54</a:t>
            </a:fld>
            <a:endParaRPr lang="ar-LY"/>
          </a:p>
        </p:txBody>
      </p:sp>
    </p:spTree>
    <p:extLst>
      <p:ext uri="{BB962C8B-B14F-4D97-AF65-F5344CB8AC3E}">
        <p14:creationId xmlns:p14="http://schemas.microsoft.com/office/powerpoint/2010/main" val="42290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Y" dirty="0" smtClean="0"/>
              <a:t>القائمة الاولى كلام </a:t>
            </a:r>
            <a:r>
              <a:rPr lang="en-GB" dirty="0" smtClean="0"/>
              <a:t>WHO</a:t>
            </a:r>
            <a:r>
              <a:rPr lang="ar-LY" dirty="0" smtClean="0"/>
              <a:t> والقائمة الثاني حول وضعنا في ليبيا</a:t>
            </a:r>
            <a:endParaRPr lang="ar-LY" dirty="0"/>
          </a:p>
        </p:txBody>
      </p:sp>
      <p:sp>
        <p:nvSpPr>
          <p:cNvPr id="4" name="Slide Number Placeholder 3"/>
          <p:cNvSpPr>
            <a:spLocks noGrp="1"/>
          </p:cNvSpPr>
          <p:nvPr>
            <p:ph type="sldNum" sz="quarter" idx="10"/>
          </p:nvPr>
        </p:nvSpPr>
        <p:spPr/>
        <p:txBody>
          <a:bodyPr/>
          <a:lstStyle/>
          <a:p>
            <a:fld id="{9F6F7253-6AEF-42FA-9EA1-B4BBAD80B55D}" type="slidenum">
              <a:rPr lang="ar-SA" smtClean="0"/>
              <a:pPr/>
              <a:t>18</a:t>
            </a:fld>
            <a:endParaRPr lang="ar-SA"/>
          </a:p>
        </p:txBody>
      </p:sp>
    </p:spTree>
    <p:extLst>
      <p:ext uri="{BB962C8B-B14F-4D97-AF65-F5344CB8AC3E}">
        <p14:creationId xmlns:p14="http://schemas.microsoft.com/office/powerpoint/2010/main" val="1211892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55</a:t>
            </a:fld>
            <a:endParaRPr lang="ar-LY"/>
          </a:p>
        </p:txBody>
      </p:sp>
    </p:spTree>
    <p:extLst>
      <p:ext uri="{BB962C8B-B14F-4D97-AF65-F5344CB8AC3E}">
        <p14:creationId xmlns:p14="http://schemas.microsoft.com/office/powerpoint/2010/main" val="999130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56</a:t>
            </a:fld>
            <a:endParaRPr lang="ar-LY"/>
          </a:p>
        </p:txBody>
      </p:sp>
    </p:spTree>
    <p:extLst>
      <p:ext uri="{BB962C8B-B14F-4D97-AF65-F5344CB8AC3E}">
        <p14:creationId xmlns:p14="http://schemas.microsoft.com/office/powerpoint/2010/main" val="1573694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57</a:t>
            </a:fld>
            <a:endParaRPr lang="ar-LY"/>
          </a:p>
        </p:txBody>
      </p:sp>
    </p:spTree>
    <p:extLst>
      <p:ext uri="{BB962C8B-B14F-4D97-AF65-F5344CB8AC3E}">
        <p14:creationId xmlns:p14="http://schemas.microsoft.com/office/powerpoint/2010/main" val="850985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58</a:t>
            </a:fld>
            <a:endParaRPr lang="ar-LY"/>
          </a:p>
        </p:txBody>
      </p:sp>
    </p:spTree>
    <p:extLst>
      <p:ext uri="{BB962C8B-B14F-4D97-AF65-F5344CB8AC3E}">
        <p14:creationId xmlns:p14="http://schemas.microsoft.com/office/powerpoint/2010/main" val="3547749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Y" dirty="0" smtClean="0"/>
              <a:t>وهناك مؤشرات إضافية أخرى</a:t>
            </a:r>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59</a:t>
            </a:fld>
            <a:endParaRPr lang="ar-LY"/>
          </a:p>
        </p:txBody>
      </p:sp>
    </p:spTree>
    <p:extLst>
      <p:ext uri="{BB962C8B-B14F-4D97-AF65-F5344CB8AC3E}">
        <p14:creationId xmlns:p14="http://schemas.microsoft.com/office/powerpoint/2010/main" val="3521371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Y" sz="1200" dirty="0" smtClean="0"/>
              <a:t>جمع البيانات  عن طريق الأقمار الصناعية والطائرات بدون طيار </a:t>
            </a:r>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60</a:t>
            </a:fld>
            <a:endParaRPr lang="ar-LY"/>
          </a:p>
        </p:txBody>
      </p:sp>
    </p:spTree>
    <p:extLst>
      <p:ext uri="{BB962C8B-B14F-4D97-AF65-F5344CB8AC3E}">
        <p14:creationId xmlns:p14="http://schemas.microsoft.com/office/powerpoint/2010/main" val="2893839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61</a:t>
            </a:fld>
            <a:endParaRPr lang="ar-LY"/>
          </a:p>
        </p:txBody>
      </p:sp>
    </p:spTree>
    <p:extLst>
      <p:ext uri="{BB962C8B-B14F-4D97-AF65-F5344CB8AC3E}">
        <p14:creationId xmlns:p14="http://schemas.microsoft.com/office/powerpoint/2010/main" val="361937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19</a:t>
            </a:fld>
            <a:endParaRPr lang="ar-LY"/>
          </a:p>
        </p:txBody>
      </p:sp>
    </p:spTree>
    <p:extLst>
      <p:ext uri="{BB962C8B-B14F-4D97-AF65-F5344CB8AC3E}">
        <p14:creationId xmlns:p14="http://schemas.microsoft.com/office/powerpoint/2010/main" val="6127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044698A-4668-47D0-83E5-F4785B3317E7}" type="slidenum">
              <a:rPr lang="en-US" altLang="ar-LY"/>
              <a:pPr/>
              <a:t>21</a:t>
            </a:fld>
            <a:endParaRPr lang="en-US" altLang="ar-LY"/>
          </a:p>
        </p:txBody>
      </p:sp>
      <p:sp>
        <p:nvSpPr>
          <p:cNvPr id="40961"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LY" altLang="ar-LY"/>
          </a:p>
        </p:txBody>
      </p:sp>
    </p:spTree>
    <p:extLst>
      <p:ext uri="{BB962C8B-B14F-4D97-AF65-F5344CB8AC3E}">
        <p14:creationId xmlns:p14="http://schemas.microsoft.com/office/powerpoint/2010/main" val="117498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Y" sz="1200" kern="1200" dirty="0" smtClean="0">
                <a:solidFill>
                  <a:schemeClr val="tx1"/>
                </a:solidFill>
                <a:effectLst/>
                <a:latin typeface="+mn-lt"/>
                <a:ea typeface="+mn-ea"/>
                <a:cs typeface="+mn-cs"/>
              </a:rPr>
              <a:t>الاسمنت مهم جدا بين لبنات البناء ... هو مهم جدا في الحوكمة</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D5EF79-BD10-475B-90E1-903F850EF94E}" type="slidenum">
              <a:rPr lang="ar-LY" smtClean="0"/>
              <a:t>22</a:t>
            </a:fld>
            <a:endParaRPr lang="ar-LY"/>
          </a:p>
        </p:txBody>
      </p:sp>
    </p:spTree>
    <p:extLst>
      <p:ext uri="{BB962C8B-B14F-4D97-AF65-F5344CB8AC3E}">
        <p14:creationId xmlns:p14="http://schemas.microsoft.com/office/powerpoint/2010/main" val="248757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Y" dirty="0"/>
          </a:p>
        </p:txBody>
      </p:sp>
      <p:sp>
        <p:nvSpPr>
          <p:cNvPr id="4" name="Slide Number Placeholder 3"/>
          <p:cNvSpPr>
            <a:spLocks noGrp="1"/>
          </p:cNvSpPr>
          <p:nvPr>
            <p:ph type="sldNum" sz="quarter" idx="10"/>
          </p:nvPr>
        </p:nvSpPr>
        <p:spPr/>
        <p:txBody>
          <a:bodyPr/>
          <a:lstStyle/>
          <a:p>
            <a:fld id="{22D5EF79-BD10-475B-90E1-903F850EF94E}" type="slidenum">
              <a:rPr lang="ar-LY" smtClean="0"/>
              <a:t>23</a:t>
            </a:fld>
            <a:endParaRPr lang="ar-LY"/>
          </a:p>
        </p:txBody>
      </p:sp>
    </p:spTree>
    <p:extLst>
      <p:ext uri="{BB962C8B-B14F-4D97-AF65-F5344CB8AC3E}">
        <p14:creationId xmlns:p14="http://schemas.microsoft.com/office/powerpoint/2010/main" val="29421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 تستنفذ الدول جزء كبيراً من ناتجها المحلي الإجمالي للإنفاق على الصحة يفوق 15 % من الناتج المحلي الإجمالي</a:t>
            </a:r>
            <a:endParaRPr lang="ar-LY" dirty="0" smtClean="0"/>
          </a:p>
        </p:txBody>
      </p:sp>
      <p:sp>
        <p:nvSpPr>
          <p:cNvPr id="4" name="Slide Number Placeholder 3"/>
          <p:cNvSpPr>
            <a:spLocks noGrp="1"/>
          </p:cNvSpPr>
          <p:nvPr>
            <p:ph type="sldNum" sz="quarter" idx="10"/>
          </p:nvPr>
        </p:nvSpPr>
        <p:spPr/>
        <p:txBody>
          <a:bodyPr/>
          <a:lstStyle/>
          <a:p>
            <a:fld id="{22D5EF79-BD10-475B-90E1-903F850EF94E}" type="slidenum">
              <a:rPr lang="ar-LY" smtClean="0"/>
              <a:t>24</a:t>
            </a:fld>
            <a:endParaRPr lang="ar-LY"/>
          </a:p>
        </p:txBody>
      </p:sp>
    </p:spTree>
    <p:extLst>
      <p:ext uri="{BB962C8B-B14F-4D97-AF65-F5344CB8AC3E}">
        <p14:creationId xmlns:p14="http://schemas.microsoft.com/office/powerpoint/2010/main" val="388507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L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LY"/>
          </a:p>
        </p:txBody>
      </p:sp>
      <p:sp>
        <p:nvSpPr>
          <p:cNvPr id="4" name="Date Placeholder 3"/>
          <p:cNvSpPr>
            <a:spLocks noGrp="1"/>
          </p:cNvSpPr>
          <p:nvPr>
            <p:ph type="dt" sz="half" idx="10"/>
          </p:nvPr>
        </p:nvSpPr>
        <p:spPr/>
        <p:txBody>
          <a:bodyPr/>
          <a:lstStyle/>
          <a:p>
            <a:fld id="{CD255DE7-2297-4E7C-B981-582E5DC90E26}" type="datetimeFigureOut">
              <a:rPr lang="ar-LY" smtClean="0"/>
              <a:t>23/02/1443</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392260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Date Placeholder 3"/>
          <p:cNvSpPr>
            <a:spLocks noGrp="1"/>
          </p:cNvSpPr>
          <p:nvPr>
            <p:ph type="dt" sz="half" idx="10"/>
          </p:nvPr>
        </p:nvSpPr>
        <p:spPr/>
        <p:txBody>
          <a:bodyPr/>
          <a:lstStyle/>
          <a:p>
            <a:fld id="{CD255DE7-2297-4E7C-B981-582E5DC90E26}" type="datetimeFigureOut">
              <a:rPr lang="ar-LY" smtClean="0"/>
              <a:t>23/02/1443</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149882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L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Date Placeholder 3"/>
          <p:cNvSpPr>
            <a:spLocks noGrp="1"/>
          </p:cNvSpPr>
          <p:nvPr>
            <p:ph type="dt" sz="half" idx="10"/>
          </p:nvPr>
        </p:nvSpPr>
        <p:spPr/>
        <p:txBody>
          <a:bodyPr/>
          <a:lstStyle/>
          <a:p>
            <a:fld id="{CD255DE7-2297-4E7C-B981-582E5DC90E26}" type="datetimeFigureOut">
              <a:rPr lang="ar-LY" smtClean="0"/>
              <a:t>23/02/1443</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406044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Date Placeholder 3"/>
          <p:cNvSpPr>
            <a:spLocks noGrp="1"/>
          </p:cNvSpPr>
          <p:nvPr>
            <p:ph type="dt" sz="half" idx="10"/>
          </p:nvPr>
        </p:nvSpPr>
        <p:spPr/>
        <p:txBody>
          <a:bodyPr/>
          <a:lstStyle/>
          <a:p>
            <a:fld id="{CD255DE7-2297-4E7C-B981-582E5DC90E26}" type="datetimeFigureOut">
              <a:rPr lang="ar-LY" smtClean="0"/>
              <a:t>23/02/1443</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346708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L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55DE7-2297-4E7C-B981-582E5DC90E26}" type="datetimeFigureOut">
              <a:rPr lang="ar-LY" smtClean="0"/>
              <a:t>23/02/1443</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374920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5" name="Date Placeholder 4"/>
          <p:cNvSpPr>
            <a:spLocks noGrp="1"/>
          </p:cNvSpPr>
          <p:nvPr>
            <p:ph type="dt" sz="half" idx="10"/>
          </p:nvPr>
        </p:nvSpPr>
        <p:spPr/>
        <p:txBody>
          <a:bodyPr/>
          <a:lstStyle/>
          <a:p>
            <a:fld id="{CD255DE7-2297-4E7C-B981-582E5DC90E26}" type="datetimeFigureOut">
              <a:rPr lang="ar-LY" smtClean="0"/>
              <a:t>23/02/1443</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35184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L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7" name="Date Placeholder 6"/>
          <p:cNvSpPr>
            <a:spLocks noGrp="1"/>
          </p:cNvSpPr>
          <p:nvPr>
            <p:ph type="dt" sz="half" idx="10"/>
          </p:nvPr>
        </p:nvSpPr>
        <p:spPr/>
        <p:txBody>
          <a:bodyPr/>
          <a:lstStyle/>
          <a:p>
            <a:fld id="{CD255DE7-2297-4E7C-B981-582E5DC90E26}" type="datetimeFigureOut">
              <a:rPr lang="ar-LY" smtClean="0"/>
              <a:t>23/02/1443</a:t>
            </a:fld>
            <a:endParaRPr lang="ar-LY"/>
          </a:p>
        </p:txBody>
      </p:sp>
      <p:sp>
        <p:nvSpPr>
          <p:cNvPr id="8" name="Footer Placeholder 7"/>
          <p:cNvSpPr>
            <a:spLocks noGrp="1"/>
          </p:cNvSpPr>
          <p:nvPr>
            <p:ph type="ftr" sz="quarter" idx="11"/>
          </p:nvPr>
        </p:nvSpPr>
        <p:spPr/>
        <p:txBody>
          <a:bodyPr/>
          <a:lstStyle/>
          <a:p>
            <a:endParaRPr lang="ar-LY"/>
          </a:p>
        </p:txBody>
      </p:sp>
      <p:sp>
        <p:nvSpPr>
          <p:cNvPr id="9" name="Slide Number Placeholder 8"/>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279352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LY"/>
          </a:p>
        </p:txBody>
      </p:sp>
      <p:sp>
        <p:nvSpPr>
          <p:cNvPr id="3" name="Date Placeholder 2"/>
          <p:cNvSpPr>
            <a:spLocks noGrp="1"/>
          </p:cNvSpPr>
          <p:nvPr>
            <p:ph type="dt" sz="half" idx="10"/>
          </p:nvPr>
        </p:nvSpPr>
        <p:spPr/>
        <p:txBody>
          <a:bodyPr/>
          <a:lstStyle/>
          <a:p>
            <a:fld id="{CD255DE7-2297-4E7C-B981-582E5DC90E26}" type="datetimeFigureOut">
              <a:rPr lang="ar-LY" smtClean="0"/>
              <a:t>23/02/1443</a:t>
            </a:fld>
            <a:endParaRPr lang="ar-LY"/>
          </a:p>
        </p:txBody>
      </p:sp>
      <p:sp>
        <p:nvSpPr>
          <p:cNvPr id="4" name="Footer Placeholder 3"/>
          <p:cNvSpPr>
            <a:spLocks noGrp="1"/>
          </p:cNvSpPr>
          <p:nvPr>
            <p:ph type="ftr" sz="quarter" idx="11"/>
          </p:nvPr>
        </p:nvSpPr>
        <p:spPr/>
        <p:txBody>
          <a:bodyPr/>
          <a:lstStyle/>
          <a:p>
            <a:endParaRPr lang="ar-LY"/>
          </a:p>
        </p:txBody>
      </p:sp>
      <p:sp>
        <p:nvSpPr>
          <p:cNvPr id="5" name="Slide Number Placeholder 4"/>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312984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55DE7-2297-4E7C-B981-582E5DC90E26}" type="datetimeFigureOut">
              <a:rPr lang="ar-LY" smtClean="0"/>
              <a:t>23/02/1443</a:t>
            </a:fld>
            <a:endParaRPr lang="ar-LY"/>
          </a:p>
        </p:txBody>
      </p:sp>
      <p:sp>
        <p:nvSpPr>
          <p:cNvPr id="3" name="Footer Placeholder 2"/>
          <p:cNvSpPr>
            <a:spLocks noGrp="1"/>
          </p:cNvSpPr>
          <p:nvPr>
            <p:ph type="ftr" sz="quarter" idx="11"/>
          </p:nvPr>
        </p:nvSpPr>
        <p:spPr/>
        <p:txBody>
          <a:bodyPr/>
          <a:lstStyle/>
          <a:p>
            <a:endParaRPr lang="ar-LY"/>
          </a:p>
        </p:txBody>
      </p:sp>
      <p:sp>
        <p:nvSpPr>
          <p:cNvPr id="4" name="Slide Number Placeholder 3"/>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304659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L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55DE7-2297-4E7C-B981-582E5DC90E26}" type="datetimeFigureOut">
              <a:rPr lang="ar-LY" smtClean="0"/>
              <a:t>23/02/1443</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419913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L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L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55DE7-2297-4E7C-B981-582E5DC90E26}" type="datetimeFigureOut">
              <a:rPr lang="ar-LY" smtClean="0"/>
              <a:t>23/02/1443</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46928DA2-CD16-4616-ABCC-1BAD149A7DF5}" type="slidenum">
              <a:rPr lang="ar-LY" smtClean="0"/>
              <a:t>‹#›</a:t>
            </a:fld>
            <a:endParaRPr lang="ar-LY"/>
          </a:p>
        </p:txBody>
      </p:sp>
    </p:spTree>
    <p:extLst>
      <p:ext uri="{BB962C8B-B14F-4D97-AF65-F5344CB8AC3E}">
        <p14:creationId xmlns:p14="http://schemas.microsoft.com/office/powerpoint/2010/main" val="86383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L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LY"/>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D255DE7-2297-4E7C-B981-582E5DC90E26}" type="datetimeFigureOut">
              <a:rPr lang="ar-LY" smtClean="0"/>
              <a:t>23/02/1443</a:t>
            </a:fld>
            <a:endParaRPr lang="ar-L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LY"/>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928DA2-CD16-4616-ABCC-1BAD149A7DF5}" type="slidenum">
              <a:rPr lang="ar-LY" smtClean="0"/>
              <a:t>‹#›</a:t>
            </a:fld>
            <a:endParaRPr lang="ar-LY"/>
          </a:p>
        </p:txBody>
      </p:sp>
    </p:spTree>
    <p:extLst>
      <p:ext uri="{BB962C8B-B14F-4D97-AF65-F5344CB8AC3E}">
        <p14:creationId xmlns:p14="http://schemas.microsoft.com/office/powerpoint/2010/main" val="42345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2.jpg"/><Relationship Id="rId9" Type="http://schemas.openxmlformats.org/officeDocument/2006/relationships/image" Target="../media/image13.png"/><Relationship Id="rId1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jp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jpeg"/><Relationship Id="rId7"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g"/><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jpeg"/><Relationship Id="rId7"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2.jp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Tree>
    <p:extLst>
      <p:ext uri="{BB962C8B-B14F-4D97-AF65-F5344CB8AC3E}">
        <p14:creationId xmlns:p14="http://schemas.microsoft.com/office/powerpoint/2010/main" val="393719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القضايا الاستراتيجية لقطاع الصحة - ملخص</a:t>
            </a:r>
            <a:endParaRPr lang="en-US"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283029" y="1898073"/>
            <a:ext cx="11473541" cy="3837710"/>
          </a:xfrm>
          <a:solidFill>
            <a:srgbClr val="FFFAEB"/>
          </a:solidFill>
          <a:ln w="28575">
            <a:solidFill>
              <a:srgbClr val="002060"/>
            </a:solidFill>
          </a:ln>
        </p:spPr>
        <p:txBody>
          <a:bodyPr>
            <a:normAutofit/>
          </a:bodyPr>
          <a:lstStyle/>
          <a:p>
            <a:pPr marL="0" indent="0">
              <a:lnSpc>
                <a:spcPct val="250000"/>
              </a:lnSpc>
              <a:buNone/>
            </a:pPr>
            <a:r>
              <a:rPr lang="ar-LY" b="1" dirty="0" smtClean="0">
                <a:solidFill>
                  <a:srgbClr val="0070C0"/>
                </a:solidFill>
              </a:rPr>
              <a:t>أولاً</a:t>
            </a:r>
            <a:r>
              <a:rPr lang="ar-LY" dirty="0" smtClean="0">
                <a:solidFill>
                  <a:srgbClr val="0070C0"/>
                </a:solidFill>
              </a:rPr>
              <a:t> : </a:t>
            </a:r>
            <a:r>
              <a:rPr lang="ar-LY" dirty="0"/>
              <a:t>تطوير </a:t>
            </a:r>
            <a:r>
              <a:rPr lang="ar-LY" dirty="0" smtClean="0"/>
              <a:t>الركائز </a:t>
            </a:r>
            <a:r>
              <a:rPr lang="ar-LY" dirty="0"/>
              <a:t>الأساسية </a:t>
            </a:r>
            <a:r>
              <a:rPr lang="ar-LY" dirty="0" smtClean="0"/>
              <a:t>للنظام الصحي</a:t>
            </a:r>
            <a:endParaRPr lang="en-US" dirty="0"/>
          </a:p>
          <a:p>
            <a:pPr marL="0" indent="0">
              <a:lnSpc>
                <a:spcPct val="250000"/>
              </a:lnSpc>
              <a:buNone/>
            </a:pPr>
            <a:r>
              <a:rPr lang="ar-LY" b="1" dirty="0" smtClean="0">
                <a:solidFill>
                  <a:srgbClr val="0070C0"/>
                </a:solidFill>
              </a:rPr>
              <a:t>ثانياً </a:t>
            </a:r>
            <a:r>
              <a:rPr lang="ar-LY" dirty="0">
                <a:solidFill>
                  <a:srgbClr val="0070C0"/>
                </a:solidFill>
              </a:rPr>
              <a:t>: </a:t>
            </a:r>
            <a:r>
              <a:rPr lang="ar-LY" dirty="0"/>
              <a:t>مواجهة عبء </a:t>
            </a:r>
            <a:r>
              <a:rPr lang="ar-LY" dirty="0" smtClean="0"/>
              <a:t>المراضة الناتج </a:t>
            </a:r>
            <a:r>
              <a:rPr lang="ar-LY" dirty="0"/>
              <a:t>عن المحددات الخارجية الاقتصادية والاجتماعية </a:t>
            </a:r>
            <a:r>
              <a:rPr lang="ar-LY" dirty="0" smtClean="0"/>
              <a:t>للصحة</a:t>
            </a:r>
            <a:endParaRPr lang="en-US" dirty="0"/>
          </a:p>
          <a:p>
            <a:pPr marL="0" indent="0">
              <a:lnSpc>
                <a:spcPct val="250000"/>
              </a:lnSpc>
              <a:buNone/>
            </a:pPr>
            <a:r>
              <a:rPr lang="ar-LY" b="1" dirty="0">
                <a:solidFill>
                  <a:srgbClr val="0070C0"/>
                </a:solidFill>
              </a:rPr>
              <a:t>ثالثاً </a:t>
            </a:r>
            <a:r>
              <a:rPr lang="ar-LY" dirty="0">
                <a:solidFill>
                  <a:srgbClr val="0070C0"/>
                </a:solidFill>
              </a:rPr>
              <a:t>: </a:t>
            </a:r>
            <a:r>
              <a:rPr lang="ar-LY" dirty="0"/>
              <a:t>ربط الاستراتيجية بالأهداف العالمية للتنمية </a:t>
            </a:r>
            <a:r>
              <a:rPr lang="ar-LY" dirty="0" smtClean="0"/>
              <a:t>المستدامة</a:t>
            </a:r>
            <a:endParaRPr lang="en-US" dirty="0"/>
          </a:p>
        </p:txBody>
      </p:sp>
    </p:spTree>
    <p:extLst>
      <p:ext uri="{BB962C8B-B14F-4D97-AF65-F5344CB8AC3E}">
        <p14:creationId xmlns:p14="http://schemas.microsoft.com/office/powerpoint/2010/main" val="22157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6996545" y="1393375"/>
            <a:ext cx="4807527" cy="5270666"/>
          </a:xfrm>
          <a:prstGeom prst="rect">
            <a:avLst/>
          </a:prstGeom>
          <a:solidFill>
            <a:srgbClr val="FFFAEB"/>
          </a:solidFill>
          <a:ln w="28575">
            <a:solidFill>
              <a:srgbClr val="002060"/>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buFont typeface="Wingdings" panose="05000000000000000000" pitchFamily="2" charset="2"/>
              <a:buChar char="ü"/>
            </a:pPr>
            <a:r>
              <a:rPr lang="ar-LY" sz="2400" b="1" dirty="0" smtClean="0"/>
              <a:t> </a:t>
            </a:r>
            <a:r>
              <a:rPr lang="ar-LY" sz="2400" dirty="0" smtClean="0"/>
              <a:t>الحوكمة والتحول إلى اللامركزية</a:t>
            </a:r>
            <a:endParaRPr lang="ar-LY" sz="2400" dirty="0"/>
          </a:p>
          <a:p>
            <a:pPr>
              <a:lnSpc>
                <a:spcPct val="250000"/>
              </a:lnSpc>
              <a:buFont typeface="Wingdings" panose="05000000000000000000" pitchFamily="2" charset="2"/>
              <a:buChar char="ü"/>
            </a:pPr>
            <a:r>
              <a:rPr lang="ar-LY" sz="2400" dirty="0" smtClean="0"/>
              <a:t> المنتجات الطبية واللقاحات والتقنيات الصحية</a:t>
            </a:r>
          </a:p>
          <a:p>
            <a:pPr>
              <a:lnSpc>
                <a:spcPct val="250000"/>
              </a:lnSpc>
              <a:buFont typeface="Wingdings" panose="05000000000000000000" pitchFamily="2" charset="2"/>
              <a:buChar char="ü"/>
            </a:pPr>
            <a:r>
              <a:rPr lang="ar-LY" sz="2400" dirty="0" smtClean="0"/>
              <a:t> تمويل النظام الصحي</a:t>
            </a:r>
            <a:endParaRPr lang="ar-LY" sz="2400" dirty="0"/>
          </a:p>
          <a:p>
            <a:pPr>
              <a:lnSpc>
                <a:spcPct val="250000"/>
              </a:lnSpc>
              <a:buFont typeface="Wingdings" panose="05000000000000000000" pitchFamily="2" charset="2"/>
              <a:buChar char="ü"/>
            </a:pPr>
            <a:r>
              <a:rPr lang="ar-LY" sz="2400" dirty="0" smtClean="0"/>
              <a:t> الموارد البشرية الصحية </a:t>
            </a:r>
            <a:endParaRPr lang="en-US" sz="2400" dirty="0" smtClean="0"/>
          </a:p>
          <a:p>
            <a:pPr>
              <a:lnSpc>
                <a:spcPct val="250000"/>
              </a:lnSpc>
              <a:buFont typeface="Wingdings" panose="05000000000000000000" pitchFamily="2" charset="2"/>
              <a:buChar char="ü"/>
            </a:pPr>
            <a:r>
              <a:rPr lang="ar-LY" sz="2400" dirty="0" smtClean="0"/>
              <a:t> المعرفة ونظم  المعلومات الصحية</a:t>
            </a:r>
            <a:endParaRPr lang="ar-LY" sz="2400" dirty="0"/>
          </a:p>
        </p:txBody>
      </p:sp>
      <p:sp>
        <p:nvSpPr>
          <p:cNvPr id="7"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المحاور الرئيسية (9) للاستراتيجية الوطنية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لصحة</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5" name="Content Placeholder 2"/>
          <p:cNvSpPr txBox="1">
            <a:spLocks/>
          </p:cNvSpPr>
          <p:nvPr/>
        </p:nvSpPr>
        <p:spPr>
          <a:xfrm>
            <a:off x="762008" y="1393370"/>
            <a:ext cx="4378037" cy="5270666"/>
          </a:xfrm>
          <a:prstGeom prst="rect">
            <a:avLst/>
          </a:prstGeom>
          <a:solidFill>
            <a:srgbClr val="F0F8EC"/>
          </a:solidFill>
          <a:ln w="28575">
            <a:solidFill>
              <a:srgbClr val="002060"/>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buFont typeface="Wingdings" panose="05000000000000000000" pitchFamily="2" charset="2"/>
              <a:buChar char="ü"/>
            </a:pPr>
            <a:r>
              <a:rPr lang="ar-LY" sz="2400" dirty="0" smtClean="0"/>
              <a:t> </a:t>
            </a:r>
            <a:r>
              <a:rPr lang="ar-SA" sz="2400" dirty="0"/>
              <a:t>التغطية الصحية الشاملة</a:t>
            </a:r>
            <a:r>
              <a:rPr lang="ar-LY" sz="2400" dirty="0"/>
              <a:t> (تقديم الخدمة</a:t>
            </a:r>
            <a:r>
              <a:rPr lang="ar-LY" sz="2400" dirty="0" smtClean="0"/>
              <a:t>)</a:t>
            </a:r>
            <a:endParaRPr lang="ar-LY" sz="2400" dirty="0"/>
          </a:p>
          <a:p>
            <a:pPr>
              <a:lnSpc>
                <a:spcPct val="250000"/>
              </a:lnSpc>
              <a:buFont typeface="Wingdings" panose="05000000000000000000" pitchFamily="2" charset="2"/>
              <a:buChar char="ü"/>
            </a:pPr>
            <a:r>
              <a:rPr lang="ar-LY" sz="2400" dirty="0" smtClean="0"/>
              <a:t> الاستعداد والتأهب للطواريء</a:t>
            </a:r>
            <a:endParaRPr lang="ar-LY" sz="2400" dirty="0"/>
          </a:p>
          <a:p>
            <a:pPr>
              <a:lnSpc>
                <a:spcPct val="250000"/>
              </a:lnSpc>
              <a:buFont typeface="Wingdings" panose="05000000000000000000" pitchFamily="2" charset="2"/>
              <a:buChar char="ü"/>
            </a:pPr>
            <a:r>
              <a:rPr lang="ar-LY" sz="2400" dirty="0" smtClean="0"/>
              <a:t> عبء المراضة والمحددات الاقتصادية والاجتماعية للصحة</a:t>
            </a:r>
            <a:endParaRPr lang="ar-LY" sz="2400" dirty="0"/>
          </a:p>
          <a:p>
            <a:pPr>
              <a:lnSpc>
                <a:spcPct val="250000"/>
              </a:lnSpc>
              <a:buFont typeface="Wingdings" panose="05000000000000000000" pitchFamily="2" charset="2"/>
              <a:buChar char="ü"/>
            </a:pPr>
            <a:r>
              <a:rPr lang="ar-LY" sz="2400" dirty="0" smtClean="0"/>
              <a:t> الصحة والتنمية المستدامة</a:t>
            </a:r>
            <a:endParaRPr lang="en-US" sz="2400" dirty="0"/>
          </a:p>
        </p:txBody>
      </p:sp>
    </p:spTree>
    <p:extLst>
      <p:ext uri="{BB962C8B-B14F-4D97-AF65-F5344CB8AC3E}">
        <p14:creationId xmlns:p14="http://schemas.microsoft.com/office/powerpoint/2010/main" val="148215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714509" y="1393372"/>
            <a:ext cx="3042061" cy="5270661"/>
          </a:xfrm>
          <a:solidFill>
            <a:srgbClr val="FFFAEB"/>
          </a:solidFill>
          <a:ln w="28575">
            <a:solidFill>
              <a:srgbClr val="002060"/>
            </a:solidFill>
          </a:ln>
        </p:spPr>
        <p:txBody>
          <a:bodyPr>
            <a:normAutofit/>
          </a:bodyPr>
          <a:lstStyle/>
          <a:p>
            <a:pPr marL="0" indent="0">
              <a:lnSpc>
                <a:spcPct val="200000"/>
              </a:lnSpc>
              <a:buNone/>
            </a:pPr>
            <a:r>
              <a:rPr lang="ar-SA" sz="2400" b="1" dirty="0" smtClean="0">
                <a:solidFill>
                  <a:srgbClr val="0070C0"/>
                </a:solidFill>
              </a:rPr>
              <a:t>الرؤي</a:t>
            </a:r>
            <a:r>
              <a:rPr lang="ar-LY" sz="2400" b="1" dirty="0" smtClean="0">
                <a:solidFill>
                  <a:srgbClr val="0070C0"/>
                </a:solidFill>
              </a:rPr>
              <a:t>ـــ</a:t>
            </a:r>
            <a:r>
              <a:rPr lang="ar-SA" sz="2400" b="1" dirty="0" smtClean="0">
                <a:solidFill>
                  <a:srgbClr val="0070C0"/>
                </a:solidFill>
              </a:rPr>
              <a:t>ة </a:t>
            </a:r>
            <a:r>
              <a:rPr lang="ar-SA" sz="2400" b="1" dirty="0">
                <a:solidFill>
                  <a:srgbClr val="0070C0"/>
                </a:solidFill>
              </a:rPr>
              <a:t>:</a:t>
            </a:r>
            <a:r>
              <a:rPr lang="ar-SA" sz="2400" dirty="0">
                <a:solidFill>
                  <a:srgbClr val="0070C0"/>
                </a:solidFill>
              </a:rPr>
              <a:t> </a:t>
            </a:r>
            <a:endParaRPr lang="en-US" sz="2400" dirty="0">
              <a:solidFill>
                <a:srgbClr val="0070C0"/>
              </a:solidFill>
            </a:endParaRPr>
          </a:p>
          <a:p>
            <a:pPr>
              <a:lnSpc>
                <a:spcPct val="200000"/>
              </a:lnSpc>
            </a:pPr>
            <a:r>
              <a:rPr lang="ar-LY" sz="2400" dirty="0" smtClean="0"/>
              <a:t>مجتمــع </a:t>
            </a:r>
            <a:r>
              <a:rPr lang="ar-LY" sz="2400" dirty="0"/>
              <a:t>ليبي معافى </a:t>
            </a:r>
            <a:r>
              <a:rPr lang="ar-LY" sz="2400" dirty="0" smtClean="0"/>
              <a:t>يتمتــع </a:t>
            </a:r>
            <a:r>
              <a:rPr lang="ar-LY" sz="2400" dirty="0"/>
              <a:t>بمستوى راق من </a:t>
            </a:r>
            <a:r>
              <a:rPr lang="ar-LY" sz="2400" dirty="0" smtClean="0"/>
              <a:t>الخدمـات </a:t>
            </a:r>
            <a:r>
              <a:rPr lang="ar-LY" sz="2400" dirty="0"/>
              <a:t>الصحية تعزز جودة الحياة </a:t>
            </a:r>
            <a:r>
              <a:rPr lang="ar-LY" sz="2400" dirty="0" smtClean="0"/>
              <a:t>والمشاركـــة الاجتماعيـــة والاقتصاديــــــــــــــــــــة</a:t>
            </a:r>
            <a:endParaRPr lang="en-US" sz="2400" dirty="0"/>
          </a:p>
        </p:txBody>
      </p:sp>
      <p:sp>
        <p:nvSpPr>
          <p:cNvPr id="5" name="Content Placeholder 2"/>
          <p:cNvSpPr txBox="1">
            <a:spLocks/>
          </p:cNvSpPr>
          <p:nvPr/>
        </p:nvSpPr>
        <p:spPr>
          <a:xfrm>
            <a:off x="4558145" y="1393367"/>
            <a:ext cx="3111340" cy="5270661"/>
          </a:xfrm>
          <a:prstGeom prst="rect">
            <a:avLst/>
          </a:prstGeom>
          <a:solidFill>
            <a:srgbClr val="F0F8EC"/>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SA" sz="2400" b="1" dirty="0" smtClean="0">
                <a:solidFill>
                  <a:srgbClr val="0070C0"/>
                </a:solidFill>
              </a:rPr>
              <a:t>الرسال</a:t>
            </a:r>
            <a:r>
              <a:rPr lang="ar-LY" sz="2400" b="1" dirty="0" smtClean="0">
                <a:solidFill>
                  <a:srgbClr val="0070C0"/>
                </a:solidFill>
              </a:rPr>
              <a:t>ــ</a:t>
            </a:r>
            <a:r>
              <a:rPr lang="ar-SA" sz="2400" b="1" dirty="0" smtClean="0">
                <a:solidFill>
                  <a:srgbClr val="0070C0"/>
                </a:solidFill>
              </a:rPr>
              <a:t>ة : </a:t>
            </a:r>
            <a:endParaRPr lang="en-US" sz="2400" dirty="0" smtClean="0">
              <a:solidFill>
                <a:srgbClr val="0070C0"/>
              </a:solidFill>
            </a:endParaRPr>
          </a:p>
          <a:p>
            <a:pPr>
              <a:lnSpc>
                <a:spcPct val="150000"/>
              </a:lnSpc>
            </a:pPr>
            <a:r>
              <a:rPr lang="ar-SA" sz="2400" b="1" dirty="0" smtClean="0"/>
              <a:t>سياسة صحية شاملة ونظام صحي لامرك</a:t>
            </a:r>
            <a:r>
              <a:rPr lang="ar-LY" sz="2400" b="1" dirty="0" smtClean="0"/>
              <a:t>ـــ</a:t>
            </a:r>
            <a:r>
              <a:rPr lang="ar-SA" sz="2400" b="1" dirty="0" smtClean="0"/>
              <a:t>زي متكام</a:t>
            </a:r>
            <a:r>
              <a:rPr lang="ar-LY" sz="2400" b="1" dirty="0" smtClean="0"/>
              <a:t>ــــ</a:t>
            </a:r>
            <a:r>
              <a:rPr lang="ar-SA" sz="2400" b="1" dirty="0" smtClean="0"/>
              <a:t>ل </a:t>
            </a:r>
            <a:r>
              <a:rPr lang="ar-SA" sz="2400" dirty="0" smtClean="0"/>
              <a:t>لتقدي</a:t>
            </a:r>
            <a:r>
              <a:rPr lang="ar-LY" sz="2400" dirty="0" smtClean="0"/>
              <a:t>ـ</a:t>
            </a:r>
            <a:r>
              <a:rPr lang="ar-SA" sz="2400" dirty="0" smtClean="0"/>
              <a:t>م الخدم</a:t>
            </a:r>
            <a:r>
              <a:rPr lang="ar-LY" sz="2400" dirty="0" smtClean="0"/>
              <a:t>ــ</a:t>
            </a:r>
            <a:r>
              <a:rPr lang="ar-SA" sz="2400" dirty="0" smtClean="0"/>
              <a:t>ات الصحي</a:t>
            </a:r>
            <a:r>
              <a:rPr lang="ar-LY" sz="2400" dirty="0" smtClean="0"/>
              <a:t>ــ</a:t>
            </a:r>
            <a:r>
              <a:rPr lang="ar-SA" sz="2400" dirty="0" smtClean="0"/>
              <a:t>ة التعزيزي</a:t>
            </a:r>
            <a:r>
              <a:rPr lang="ar-LY" sz="2400" dirty="0" smtClean="0"/>
              <a:t>ــــ</a:t>
            </a:r>
            <a:r>
              <a:rPr lang="ar-SA" sz="2400" dirty="0" smtClean="0"/>
              <a:t>ة والوقائي</a:t>
            </a:r>
            <a:r>
              <a:rPr lang="ar-LY" sz="2400" dirty="0" smtClean="0"/>
              <a:t>ـــــــ</a:t>
            </a:r>
            <a:r>
              <a:rPr lang="ar-SA" sz="2400" dirty="0" smtClean="0"/>
              <a:t>ة والعلاجية والتأهيلية وتعزز مراقب</a:t>
            </a:r>
            <a:r>
              <a:rPr lang="ar-LY" sz="2400" dirty="0" smtClean="0"/>
              <a:t>ــ</a:t>
            </a:r>
            <a:r>
              <a:rPr lang="ar-SA" sz="2400" dirty="0" smtClean="0"/>
              <a:t>ة الخدم</a:t>
            </a:r>
            <a:r>
              <a:rPr lang="ar-LY" sz="2400" dirty="0" smtClean="0"/>
              <a:t>ـ</a:t>
            </a:r>
            <a:r>
              <a:rPr lang="ar-SA" sz="2400" dirty="0" smtClean="0"/>
              <a:t>ات المتعلق</a:t>
            </a:r>
            <a:r>
              <a:rPr lang="ar-LY" sz="2400" dirty="0" smtClean="0"/>
              <a:t>ـ</a:t>
            </a:r>
            <a:r>
              <a:rPr lang="ar-SA" sz="2400" dirty="0" smtClean="0"/>
              <a:t>ة بسلامة المواطن بالشراك</a:t>
            </a:r>
            <a:r>
              <a:rPr lang="ar-LY" sz="2400" dirty="0"/>
              <a:t>ـ</a:t>
            </a:r>
            <a:r>
              <a:rPr lang="ar-SA" sz="2400" dirty="0" smtClean="0"/>
              <a:t>ة م</a:t>
            </a:r>
            <a:r>
              <a:rPr lang="ar-LY" sz="2400" dirty="0" smtClean="0"/>
              <a:t>ـ</a:t>
            </a:r>
            <a:r>
              <a:rPr lang="ar-SA" sz="2400" dirty="0" smtClean="0"/>
              <a:t>ع الجه</a:t>
            </a:r>
            <a:r>
              <a:rPr lang="ar-LY" sz="2400" dirty="0" smtClean="0"/>
              <a:t>ـ</a:t>
            </a:r>
            <a:r>
              <a:rPr lang="ar-SA" sz="2400" dirty="0" smtClean="0"/>
              <a:t>ات ذات العلاق</a:t>
            </a:r>
            <a:r>
              <a:rPr lang="ar-LY" sz="2400" dirty="0" smtClean="0"/>
              <a:t>ــ</a:t>
            </a:r>
            <a:r>
              <a:rPr lang="ar-SA" sz="2400" dirty="0" smtClean="0"/>
              <a:t>ة</a:t>
            </a:r>
            <a:endParaRPr lang="en-US" sz="2400" dirty="0"/>
          </a:p>
        </p:txBody>
      </p:sp>
      <p:sp>
        <p:nvSpPr>
          <p:cNvPr id="7"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منطلقات الاستراتيجية الوطنية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لصحة</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4" name="Content Placeholder 2"/>
          <p:cNvSpPr txBox="1">
            <a:spLocks/>
          </p:cNvSpPr>
          <p:nvPr/>
        </p:nvSpPr>
        <p:spPr>
          <a:xfrm>
            <a:off x="166260" y="1393375"/>
            <a:ext cx="3435924" cy="5270661"/>
          </a:xfrm>
          <a:prstGeom prst="rect">
            <a:avLst/>
          </a:prstGeom>
          <a:solidFill>
            <a:srgbClr val="EFF5FB"/>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EG" sz="2400" b="1" dirty="0" smtClean="0">
                <a:solidFill>
                  <a:srgbClr val="0070C0"/>
                </a:solidFill>
              </a:rPr>
              <a:t>القي</a:t>
            </a:r>
            <a:r>
              <a:rPr lang="ar-LY" sz="2400" b="1" dirty="0" smtClean="0">
                <a:solidFill>
                  <a:srgbClr val="0070C0"/>
                </a:solidFill>
              </a:rPr>
              <a:t>ـــــــــ</a:t>
            </a:r>
            <a:r>
              <a:rPr lang="ar-EG" sz="2400" b="1" dirty="0" smtClean="0">
                <a:solidFill>
                  <a:srgbClr val="0070C0"/>
                </a:solidFill>
              </a:rPr>
              <a:t>م </a:t>
            </a:r>
            <a:r>
              <a:rPr lang="ar-EG" sz="2400" b="1" dirty="0">
                <a:solidFill>
                  <a:srgbClr val="0070C0"/>
                </a:solidFill>
              </a:rPr>
              <a:t>:</a:t>
            </a:r>
            <a:r>
              <a:rPr lang="ar-EG" sz="2400" dirty="0">
                <a:solidFill>
                  <a:srgbClr val="0070C0"/>
                </a:solidFill>
              </a:rPr>
              <a:t> </a:t>
            </a:r>
            <a:endParaRPr lang="en-US" sz="2400" dirty="0">
              <a:solidFill>
                <a:srgbClr val="0070C0"/>
              </a:solidFill>
            </a:endParaRPr>
          </a:p>
          <a:p>
            <a:pPr lvl="0">
              <a:lnSpc>
                <a:spcPct val="150000"/>
              </a:lnSpc>
            </a:pPr>
            <a:r>
              <a:rPr lang="ar-LY" sz="2400" dirty="0" smtClean="0"/>
              <a:t>العدالة وعدم التمييــز</a:t>
            </a:r>
            <a:endParaRPr lang="en-US" sz="2400" dirty="0"/>
          </a:p>
          <a:p>
            <a:pPr lvl="0">
              <a:lnSpc>
                <a:spcPct val="150000"/>
              </a:lnSpc>
            </a:pPr>
            <a:r>
              <a:rPr lang="ar-LY" sz="2400" dirty="0" smtClean="0"/>
              <a:t>الكرامـــــة والاحترام</a:t>
            </a:r>
            <a:endParaRPr lang="en-US" sz="2400" dirty="0"/>
          </a:p>
          <a:p>
            <a:pPr lvl="0">
              <a:lnSpc>
                <a:spcPct val="150000"/>
              </a:lnSpc>
            </a:pPr>
            <a:r>
              <a:rPr lang="ar-LY" sz="2400" dirty="0" smtClean="0"/>
              <a:t>الكفـــــــاءة والفعاليـة</a:t>
            </a:r>
            <a:endParaRPr lang="en-US" sz="2400" dirty="0"/>
          </a:p>
          <a:p>
            <a:pPr lvl="0">
              <a:lnSpc>
                <a:spcPct val="150000"/>
              </a:lnSpc>
            </a:pPr>
            <a:r>
              <a:rPr lang="ar-LY" sz="2400" dirty="0" smtClean="0"/>
              <a:t>الشفافيــــة والمحاسبة</a:t>
            </a:r>
            <a:endParaRPr lang="en-US" sz="2400" dirty="0"/>
          </a:p>
          <a:p>
            <a:pPr lvl="0">
              <a:lnSpc>
                <a:spcPct val="150000"/>
              </a:lnSpc>
            </a:pPr>
            <a:r>
              <a:rPr lang="ar-LY" sz="2400" dirty="0" smtClean="0"/>
              <a:t>الجـــــــودة والتمــــيز</a:t>
            </a:r>
            <a:endParaRPr lang="en-US" sz="2400" dirty="0"/>
          </a:p>
          <a:p>
            <a:pPr lvl="0">
              <a:lnSpc>
                <a:spcPct val="150000"/>
              </a:lnSpc>
            </a:pPr>
            <a:r>
              <a:rPr lang="ar-LY" sz="2400" dirty="0"/>
              <a:t> </a:t>
            </a:r>
            <a:r>
              <a:rPr lang="ar-LY" sz="2400" dirty="0" smtClean="0"/>
              <a:t>المصداقية والإتقـــان</a:t>
            </a:r>
            <a:endParaRPr lang="en-US" sz="2400" dirty="0"/>
          </a:p>
          <a:p>
            <a:pPr>
              <a:lnSpc>
                <a:spcPct val="150000"/>
              </a:lnSpc>
            </a:pPr>
            <a:endParaRPr lang="ar-LY" sz="2400" dirty="0" smtClean="0"/>
          </a:p>
          <a:p>
            <a:pPr>
              <a:lnSpc>
                <a:spcPct val="150000"/>
              </a:lnSpc>
            </a:pPr>
            <a:endParaRPr lang="en-US" sz="2400" dirty="0"/>
          </a:p>
        </p:txBody>
      </p:sp>
    </p:spTree>
    <p:extLst>
      <p:ext uri="{BB962C8B-B14F-4D97-AF65-F5344CB8AC3E}">
        <p14:creationId xmlns:p14="http://schemas.microsoft.com/office/powerpoint/2010/main" val="377096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763704" y="1393372"/>
            <a:ext cx="4915676" cy="5215243"/>
          </a:xfrm>
          <a:solidFill>
            <a:srgbClr val="FFFAEB"/>
          </a:solidFill>
          <a:ln w="28575">
            <a:solidFill>
              <a:srgbClr val="002060"/>
            </a:solidFill>
          </a:ln>
        </p:spPr>
        <p:txBody>
          <a:bodyPr>
            <a:normAutofit lnSpcReduction="10000"/>
          </a:bodyPr>
          <a:lstStyle/>
          <a:p>
            <a:pPr algn="just">
              <a:lnSpc>
                <a:spcPct val="150000"/>
              </a:lnSpc>
            </a:pPr>
            <a:r>
              <a:rPr lang="ar-LY" sz="2400" b="1" dirty="0"/>
              <a:t>المواطن محور النظام </a:t>
            </a:r>
            <a:r>
              <a:rPr lang="ar-LY" sz="2400" dirty="0"/>
              <a:t>الصحي وهدف خدماته وضرورة مشاركته</a:t>
            </a:r>
          </a:p>
          <a:p>
            <a:pPr algn="just">
              <a:lnSpc>
                <a:spcPct val="150000"/>
              </a:lnSpc>
            </a:pPr>
            <a:r>
              <a:rPr lang="ar-LY" sz="2400" b="1" dirty="0" smtClean="0"/>
              <a:t>تعزيز </a:t>
            </a:r>
            <a:r>
              <a:rPr lang="ar-LY" sz="2400" b="1" dirty="0"/>
              <a:t>حقوق الإنسان </a:t>
            </a:r>
            <a:r>
              <a:rPr lang="ar-LY" sz="2400" dirty="0" smtClean="0"/>
              <a:t>الصحية، خصوصا الفئات </a:t>
            </a:r>
            <a:r>
              <a:rPr lang="ar-LY" sz="2400" dirty="0"/>
              <a:t>الضعيفة</a:t>
            </a:r>
          </a:p>
          <a:p>
            <a:pPr algn="just">
              <a:lnSpc>
                <a:spcPct val="150000"/>
              </a:lnSpc>
            </a:pPr>
            <a:r>
              <a:rPr lang="ar-LY" sz="2400" dirty="0"/>
              <a:t>الالتزام </a:t>
            </a:r>
            <a:r>
              <a:rPr lang="ar-LY" sz="2400" b="1" dirty="0"/>
              <a:t>باللامركزية</a:t>
            </a:r>
            <a:r>
              <a:rPr lang="ar-LY" sz="2400" dirty="0"/>
              <a:t> </a:t>
            </a:r>
            <a:r>
              <a:rPr lang="ar-LY" sz="2400" dirty="0" smtClean="0"/>
              <a:t>وتحقيق </a:t>
            </a:r>
            <a:r>
              <a:rPr lang="ar-LY" sz="2400" b="1" dirty="0" smtClean="0"/>
              <a:t>الحوكمـة الرشيـدة</a:t>
            </a:r>
            <a:endParaRPr lang="ar-LY" sz="2400" b="1" dirty="0"/>
          </a:p>
          <a:p>
            <a:pPr algn="just">
              <a:lnSpc>
                <a:spcPct val="150000"/>
              </a:lnSpc>
            </a:pPr>
            <a:r>
              <a:rPr lang="ar-LY" sz="2400" b="1" dirty="0"/>
              <a:t>فصل الوظائف </a:t>
            </a:r>
            <a:r>
              <a:rPr lang="ar-LY" sz="2400" dirty="0" smtClean="0"/>
              <a:t>الرئيسية الثلاثـة للنظـام </a:t>
            </a:r>
            <a:r>
              <a:rPr lang="ar-LY" sz="2400" dirty="0"/>
              <a:t>الصحي</a:t>
            </a:r>
          </a:p>
          <a:p>
            <a:pPr algn="just">
              <a:lnSpc>
                <a:spcPct val="150000"/>
              </a:lnSpc>
            </a:pPr>
            <a:r>
              <a:rPr lang="ar-LY" sz="2400" dirty="0" smtClean="0"/>
              <a:t>تعزيز </a:t>
            </a:r>
            <a:r>
              <a:rPr lang="ar-LY" sz="2400" b="1" dirty="0" smtClean="0"/>
              <a:t>الشراكة المجتمعية </a:t>
            </a:r>
            <a:r>
              <a:rPr lang="ar-LY" sz="2400" dirty="0"/>
              <a:t>في </a:t>
            </a:r>
            <a:r>
              <a:rPr lang="ar-LY" sz="2400" dirty="0" smtClean="0"/>
              <a:t>مجال الصحة وتطوير </a:t>
            </a:r>
            <a:r>
              <a:rPr lang="ar-LY" sz="2400" dirty="0"/>
              <a:t>الشراكات </a:t>
            </a:r>
            <a:r>
              <a:rPr lang="ar-LY" sz="2400" dirty="0" smtClean="0"/>
              <a:t>ذات المردود الجيد </a:t>
            </a:r>
            <a:r>
              <a:rPr lang="ar-LY" sz="2400" dirty="0"/>
              <a:t>صحيا </a:t>
            </a:r>
            <a:r>
              <a:rPr lang="ar-LY" sz="2400" dirty="0" smtClean="0"/>
              <a:t>واجتماعيا واقتصاديا</a:t>
            </a:r>
          </a:p>
        </p:txBody>
      </p:sp>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السياسات الحاكمة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لاستراتيجية الوطنية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لصحة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4" name="Content Placeholder 2"/>
          <p:cNvSpPr txBox="1">
            <a:spLocks/>
          </p:cNvSpPr>
          <p:nvPr/>
        </p:nvSpPr>
        <p:spPr>
          <a:xfrm>
            <a:off x="437421" y="1393375"/>
            <a:ext cx="5326077" cy="5215243"/>
          </a:xfrm>
          <a:prstGeom prst="rect">
            <a:avLst/>
          </a:prstGeom>
          <a:solidFill>
            <a:srgbClr val="F0F8EC"/>
          </a:solidFill>
          <a:ln w="28575">
            <a:solidFill>
              <a:srgbClr val="002060"/>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hangingPunct="0">
              <a:lnSpc>
                <a:spcPct val="150000"/>
              </a:lnSpc>
            </a:pPr>
            <a:r>
              <a:rPr lang="ar-SA" sz="2400" dirty="0"/>
              <a:t>احترام </a:t>
            </a:r>
            <a:r>
              <a:rPr lang="ar-LY" sz="2400" b="1" dirty="0" smtClean="0"/>
              <a:t>كرامة</a:t>
            </a:r>
            <a:r>
              <a:rPr lang="ar-SA" sz="2400" b="1" dirty="0" smtClean="0"/>
              <a:t> </a:t>
            </a:r>
            <a:r>
              <a:rPr lang="ar-LY" sz="2400" b="1" dirty="0" smtClean="0"/>
              <a:t>مقدمي ومتلقي </a:t>
            </a:r>
            <a:r>
              <a:rPr lang="ar-LY" sz="2400" b="1" dirty="0"/>
              <a:t>الخدمة</a:t>
            </a:r>
            <a:r>
              <a:rPr lang="ar-SA" sz="2400" b="1" dirty="0"/>
              <a:t> </a:t>
            </a:r>
            <a:r>
              <a:rPr lang="ar-SA" sz="2400" dirty="0"/>
              <a:t>والمستفيدين من</a:t>
            </a:r>
            <a:r>
              <a:rPr lang="ar-LY" sz="2400" dirty="0"/>
              <a:t>ه</a:t>
            </a:r>
            <a:r>
              <a:rPr lang="ar-SA" sz="2400" dirty="0" smtClean="0"/>
              <a:t>ا</a:t>
            </a:r>
            <a:r>
              <a:rPr lang="ar-LY" sz="2400" dirty="0" smtClean="0"/>
              <a:t> وتوفير </a:t>
            </a:r>
            <a:r>
              <a:rPr lang="ar-LY" sz="2400" b="1" dirty="0" smtClean="0"/>
              <a:t>بيئة عمل </a:t>
            </a:r>
            <a:r>
              <a:rPr lang="ar-LY" sz="2400" dirty="0" smtClean="0"/>
              <a:t>تعزز روح الانتماء والإبـداع</a:t>
            </a:r>
            <a:endParaRPr lang="ar-LY" sz="2400" dirty="0"/>
          </a:p>
          <a:p>
            <a:pPr algn="just">
              <a:lnSpc>
                <a:spcPct val="150000"/>
              </a:lnSpc>
            </a:pPr>
            <a:r>
              <a:rPr lang="ar-LY" sz="2400" dirty="0" smtClean="0"/>
              <a:t>ضبط </a:t>
            </a:r>
            <a:r>
              <a:rPr lang="ar-LY" sz="2400" dirty="0"/>
              <a:t>الإنفاق </a:t>
            </a:r>
            <a:r>
              <a:rPr lang="ar-LY" sz="2400" b="1" dirty="0"/>
              <a:t>وتحسين الجدوى </a:t>
            </a:r>
            <a:r>
              <a:rPr lang="ar-LY" sz="2400" dirty="0"/>
              <a:t>التشغيلية</a:t>
            </a:r>
          </a:p>
          <a:p>
            <a:pPr algn="just">
              <a:lnSpc>
                <a:spcPct val="150000"/>
              </a:lnSpc>
            </a:pPr>
            <a:r>
              <a:rPr lang="ar-LY" sz="2400" dirty="0"/>
              <a:t>النهج القائم على مقاربة </a:t>
            </a:r>
            <a:r>
              <a:rPr lang="ar-LY" sz="2400" b="1" dirty="0"/>
              <a:t>التطلعات مقابل الاحتياجات</a:t>
            </a:r>
          </a:p>
          <a:p>
            <a:pPr algn="just">
              <a:lnSpc>
                <a:spcPct val="150000"/>
              </a:lnSpc>
            </a:pPr>
            <a:r>
              <a:rPr lang="ar-LY" sz="2400" b="1" dirty="0" smtClean="0"/>
              <a:t>الالتزام بالقيم </a:t>
            </a:r>
            <a:r>
              <a:rPr lang="ar-LY" sz="2400" dirty="0" smtClean="0"/>
              <a:t>المعتمدة للنظام الصحي</a:t>
            </a:r>
          </a:p>
          <a:p>
            <a:pPr algn="just">
              <a:lnSpc>
                <a:spcPct val="150000"/>
              </a:lnSpc>
            </a:pPr>
            <a:r>
              <a:rPr lang="ar-LY" sz="2400" b="1" dirty="0" smtClean="0"/>
              <a:t>قيادة وزارة الصحة</a:t>
            </a:r>
            <a:r>
              <a:rPr lang="ar-LY" sz="2400" dirty="0" smtClean="0"/>
              <a:t> للاستراتيجية بالتنسيق مع الجهات ذات العلاقة والشركاء</a:t>
            </a:r>
          </a:p>
          <a:p>
            <a:pPr algn="just">
              <a:lnSpc>
                <a:spcPct val="150000"/>
              </a:lnSpc>
            </a:pPr>
            <a:r>
              <a:rPr lang="ar-LY" sz="2400" dirty="0"/>
              <a:t>التوافق مع الأهداف العالمية </a:t>
            </a:r>
            <a:r>
              <a:rPr lang="ar-LY" sz="2400" b="1" dirty="0"/>
              <a:t>للتنمية </a:t>
            </a:r>
            <a:r>
              <a:rPr lang="ar-LY" sz="2400" b="1" dirty="0" smtClean="0"/>
              <a:t>المستدامة</a:t>
            </a:r>
          </a:p>
          <a:p>
            <a:pPr algn="just">
              <a:lnSpc>
                <a:spcPct val="150000"/>
              </a:lnSpc>
            </a:pPr>
            <a:endParaRPr lang="ar-LY" sz="2400" dirty="0" smtClean="0"/>
          </a:p>
          <a:p>
            <a:pPr algn="just">
              <a:lnSpc>
                <a:spcPct val="150000"/>
              </a:lnSpc>
            </a:pPr>
            <a:endParaRPr lang="en-US" sz="2400" dirty="0"/>
          </a:p>
        </p:txBody>
      </p:sp>
    </p:spTree>
    <p:extLst>
      <p:ext uri="{BB962C8B-B14F-4D97-AF65-F5344CB8AC3E}">
        <p14:creationId xmlns:p14="http://schemas.microsoft.com/office/powerpoint/2010/main" val="18165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6" name="Picture 5"/>
          <p:cNvPicPr/>
          <p:nvPr/>
        </p:nvPicPr>
        <p:blipFill>
          <a:blip r:embed="rId5"/>
          <a:stretch>
            <a:fillRect/>
          </a:stretch>
        </p:blipFill>
        <p:spPr>
          <a:xfrm>
            <a:off x="1173708" y="1078173"/>
            <a:ext cx="9826388" cy="5486399"/>
          </a:xfrm>
          <a:prstGeom prst="rect">
            <a:avLst/>
          </a:prstGeom>
        </p:spPr>
      </p:pic>
      <p:pic>
        <p:nvPicPr>
          <p:cNvPr id="5" name="Picture 4"/>
          <p:cNvPicPr/>
          <p:nvPr/>
        </p:nvPicPr>
        <p:blipFill>
          <a:blip r:embed="rId6"/>
          <a:stretch>
            <a:fillRect/>
          </a:stretch>
        </p:blipFill>
        <p:spPr>
          <a:xfrm>
            <a:off x="1177637" y="1094509"/>
            <a:ext cx="9795163" cy="5472546"/>
          </a:xfrm>
          <a:prstGeom prst="rect">
            <a:avLst/>
          </a:prstGeom>
        </p:spPr>
      </p:pic>
      <p:sp>
        <p:nvSpPr>
          <p:cNvPr id="8"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المحاور الرئيسية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لاستراتيجية الوطنية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لصحة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798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81" y="1108364"/>
            <a:ext cx="5833619" cy="5555672"/>
          </a:xfrm>
          <a:prstGeom prst="rect">
            <a:avLst/>
          </a:prstGeom>
          <a:solidFill>
            <a:srgbClr val="F0F8EC"/>
          </a:solidFill>
          <a:ln w="28575">
            <a:solidFill>
              <a:schemeClr val="tx1"/>
            </a:solidFill>
          </a:ln>
        </p:spPr>
      </p:pic>
      <p:sp>
        <p:nvSpPr>
          <p:cNvPr id="6" name="Title 1"/>
          <p:cNvSpPr txBox="1">
            <a:spLocks/>
          </p:cNvSpPr>
          <p:nvPr/>
        </p:nvSpPr>
        <p:spPr>
          <a:xfrm>
            <a:off x="7855527" y="1215747"/>
            <a:ext cx="3908740" cy="5392870"/>
          </a:xfrm>
          <a:prstGeom prst="rect">
            <a:avLst/>
          </a:prstGeom>
          <a:solidFill>
            <a:srgbClr val="FFFAEB"/>
          </a:solidFill>
          <a:ln w="28575">
            <a:solidFill>
              <a:srgbClr val="002060"/>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ar-EG" sz="2400" b="1" dirty="0" smtClean="0">
                <a:solidFill>
                  <a:srgbClr val="0070C0"/>
                </a:solidFill>
              </a:rPr>
              <a:t>الر</a:t>
            </a:r>
            <a:r>
              <a:rPr lang="ar-LY" sz="2400" b="1" dirty="0" smtClean="0">
                <a:solidFill>
                  <a:srgbClr val="0070C0"/>
                </a:solidFill>
              </a:rPr>
              <a:t>كيز</a:t>
            </a:r>
            <a:r>
              <a:rPr lang="ar-EG" sz="2400" b="1" dirty="0" smtClean="0">
                <a:solidFill>
                  <a:srgbClr val="0070C0"/>
                </a:solidFill>
              </a:rPr>
              <a:t>ة </a:t>
            </a:r>
            <a:r>
              <a:rPr lang="ar-LY" sz="2400" b="1" dirty="0" smtClean="0">
                <a:solidFill>
                  <a:srgbClr val="0070C0"/>
                </a:solidFill>
              </a:rPr>
              <a:t>ا</a:t>
            </a:r>
            <a:r>
              <a:rPr lang="ar-EG" sz="2400" b="1" dirty="0" smtClean="0">
                <a:solidFill>
                  <a:srgbClr val="0070C0"/>
                </a:solidFill>
              </a:rPr>
              <a:t>لسا</a:t>
            </a:r>
            <a:r>
              <a:rPr lang="ar-LY" sz="2400" b="1" dirty="0" smtClean="0">
                <a:solidFill>
                  <a:srgbClr val="0070C0"/>
                </a:solidFill>
              </a:rPr>
              <a:t>بع</a:t>
            </a:r>
            <a:r>
              <a:rPr lang="ar-EG" sz="2400" b="1" dirty="0" smtClean="0">
                <a:solidFill>
                  <a:srgbClr val="0070C0"/>
                </a:solidFill>
              </a:rPr>
              <a:t>ة</a:t>
            </a:r>
            <a:r>
              <a:rPr lang="ar-LY" sz="2400" b="1" dirty="0" smtClean="0">
                <a:solidFill>
                  <a:srgbClr val="0070C0"/>
                </a:solidFill>
              </a:rPr>
              <a:t> للنظام الصحي:</a:t>
            </a:r>
          </a:p>
          <a:p>
            <a:pPr algn="ctr">
              <a:lnSpc>
                <a:spcPct val="110000"/>
              </a:lnSpc>
            </a:pPr>
            <a:r>
              <a:rPr lang="ar-LY" sz="2400" b="1" dirty="0" smtClean="0"/>
              <a:t>(المواطنــــــون)</a:t>
            </a:r>
          </a:p>
          <a:p>
            <a:pPr algn="ctr">
              <a:lnSpc>
                <a:spcPct val="110000"/>
              </a:lnSpc>
            </a:pPr>
            <a:endParaRPr lang="ar-LY" sz="2400" b="1" dirty="0" smtClean="0"/>
          </a:p>
          <a:p>
            <a:pPr marL="342900" indent="-342900">
              <a:lnSpc>
                <a:spcPct val="110000"/>
              </a:lnSpc>
              <a:buFont typeface="Arial" panose="020B0604020202020204" pitchFamily="34" charset="0"/>
              <a:buChar char="•"/>
            </a:pPr>
            <a:r>
              <a:rPr lang="ar-LY" sz="2400" dirty="0" smtClean="0"/>
              <a:t>أفراد – أسر – سكان – مجتمع </a:t>
            </a:r>
          </a:p>
          <a:p>
            <a:pPr marL="342900" indent="-342900">
              <a:lnSpc>
                <a:spcPct val="110000"/>
              </a:lnSpc>
              <a:buFont typeface="Arial" panose="020B0604020202020204" pitchFamily="34" charset="0"/>
              <a:buChar char="•"/>
            </a:pPr>
            <a:r>
              <a:rPr lang="ar-LY" sz="2400" dirty="0" smtClean="0"/>
              <a:t>مؤسسات المجتمع المدني</a:t>
            </a:r>
          </a:p>
          <a:p>
            <a:pPr marL="342900" indent="-342900">
              <a:lnSpc>
                <a:spcPct val="110000"/>
              </a:lnSpc>
              <a:buFont typeface="Arial" panose="020B0604020202020204" pitchFamily="34" charset="0"/>
              <a:buChar char="•"/>
            </a:pPr>
            <a:r>
              <a:rPr lang="ar-LY" sz="2400" dirty="0" smtClean="0"/>
              <a:t>متلقو خدمة (زبائن)</a:t>
            </a:r>
          </a:p>
          <a:p>
            <a:pPr marL="342900" indent="-342900">
              <a:lnSpc>
                <a:spcPct val="110000"/>
              </a:lnSpc>
              <a:buFont typeface="Arial" panose="020B0604020202020204" pitchFamily="34" charset="0"/>
              <a:buChar char="•"/>
            </a:pPr>
            <a:r>
              <a:rPr lang="ar-LY" sz="2400" dirty="0" smtClean="0"/>
              <a:t>مرضى</a:t>
            </a:r>
          </a:p>
          <a:p>
            <a:pPr marL="342900" indent="-342900">
              <a:lnSpc>
                <a:spcPct val="110000"/>
              </a:lnSpc>
              <a:buFont typeface="Arial" panose="020B0604020202020204" pitchFamily="34" charset="0"/>
              <a:buChar char="•"/>
            </a:pPr>
            <a:r>
              <a:rPr lang="ar-LY" sz="2400" dirty="0" smtClean="0"/>
              <a:t>موفرو خدمة – شراء خدمة</a:t>
            </a:r>
          </a:p>
          <a:p>
            <a:pPr marL="342900" indent="-342900">
              <a:lnSpc>
                <a:spcPct val="110000"/>
              </a:lnSpc>
              <a:buFont typeface="Arial" panose="020B0604020202020204" pitchFamily="34" charset="0"/>
              <a:buChar char="•"/>
            </a:pPr>
            <a:r>
              <a:rPr lang="ar-LY" sz="2400" dirty="0" smtClean="0"/>
              <a:t>داعمون للصحة من خلال دعم: المعرفة، القيم،</a:t>
            </a:r>
            <a:r>
              <a:rPr lang="en-GB" sz="2400" dirty="0" smtClean="0"/>
              <a:t> </a:t>
            </a:r>
            <a:r>
              <a:rPr lang="ar-LY" sz="2400" dirty="0" smtClean="0"/>
              <a:t>السلوك، الممارسات</a:t>
            </a:r>
          </a:p>
          <a:p>
            <a:pPr algn="ctr">
              <a:lnSpc>
                <a:spcPct val="110000"/>
              </a:lnSpc>
            </a:pPr>
            <a:endParaRPr lang="ar-LY" sz="2400" b="1" dirty="0" smtClean="0"/>
          </a:p>
          <a:p>
            <a:pPr algn="ctr">
              <a:lnSpc>
                <a:spcPct val="110000"/>
              </a:lnSpc>
            </a:pPr>
            <a:r>
              <a:rPr lang="ar-LY" sz="2400" b="1" dirty="0" smtClean="0"/>
              <a:t>(الشراكــــــــة المجتمعية)</a:t>
            </a:r>
          </a:p>
          <a:p>
            <a:pPr marL="342900" indent="-342900">
              <a:lnSpc>
                <a:spcPct val="110000"/>
              </a:lnSpc>
              <a:buFont typeface="Arial" panose="020B0604020202020204" pitchFamily="34" charset="0"/>
              <a:buChar char="•"/>
            </a:pPr>
            <a:endParaRPr lang="en-US" sz="2400" dirty="0"/>
          </a:p>
        </p:txBody>
      </p:sp>
      <p:sp>
        <p:nvSpPr>
          <p:cNvPr id="4" name="Oval 3"/>
          <p:cNvSpPr/>
          <p:nvPr/>
        </p:nvSpPr>
        <p:spPr>
          <a:xfrm>
            <a:off x="2812476" y="3186549"/>
            <a:ext cx="1413164" cy="13993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
        <p:nvSpPr>
          <p:cNvPr id="8"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المحاور الرئيسية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لاستراتيجية الوطنية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لصحة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77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المحاور الرئيسية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لاستراتيجية الوطنية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لصحة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817988655"/>
              </p:ext>
            </p:extLst>
          </p:nvPr>
        </p:nvGraphicFramePr>
        <p:xfrm>
          <a:off x="500743" y="1393359"/>
          <a:ext cx="11016343" cy="5118273"/>
        </p:xfrm>
        <a:graphic>
          <a:graphicData uri="http://schemas.openxmlformats.org/drawingml/2006/table">
            <a:tbl>
              <a:tblPr rtl="1" firstRow="1" firstCol="1" bandRow="1">
                <a:tableStyleId>{BDBED569-4797-4DF1-A0F4-6AAB3CD982D8}</a:tableStyleId>
              </a:tblPr>
              <a:tblGrid>
                <a:gridCol w="879075"/>
                <a:gridCol w="10137268"/>
              </a:tblGrid>
              <a:tr h="568697">
                <a:tc>
                  <a:txBody>
                    <a:bodyPr/>
                    <a:lstStyle/>
                    <a:p>
                      <a:pPr marL="457200" algn="r" rtl="1">
                        <a:lnSpc>
                          <a:spcPct val="100000"/>
                        </a:lnSpc>
                        <a:spcAft>
                          <a:spcPts val="0"/>
                        </a:spcAft>
                      </a:pPr>
                      <a:r>
                        <a:rPr lang="ar-LY" sz="2800" dirty="0" smtClean="0">
                          <a:effectLst/>
                          <a:latin typeface="+mn-lt"/>
                          <a:ea typeface="+mn-ea"/>
                          <a:cs typeface="+mn-cs"/>
                        </a:rPr>
                        <a:t>1</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SA" sz="2800" b="1" dirty="0">
                          <a:effectLst/>
                        </a:rPr>
                        <a:t>الحوكمة </a:t>
                      </a:r>
                      <a:r>
                        <a:rPr lang="ar-SA" sz="2800" b="1" dirty="0" smtClean="0">
                          <a:effectLst/>
                        </a:rPr>
                        <a:t>و</a:t>
                      </a:r>
                      <a:r>
                        <a:rPr lang="ar-LY" sz="2800" b="1" dirty="0" smtClean="0">
                          <a:effectLst/>
                        </a:rPr>
                        <a:t>التحول إلى</a:t>
                      </a:r>
                      <a:r>
                        <a:rPr lang="ar-SA" sz="2800" b="1" dirty="0" smtClean="0">
                          <a:effectLst/>
                        </a:rPr>
                        <a:t> </a:t>
                      </a:r>
                      <a:r>
                        <a:rPr lang="ar-SA" sz="2800" b="1" dirty="0">
                          <a:effectLst/>
                        </a:rPr>
                        <a:t>اللامركزية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568697">
                <a:tc>
                  <a:txBody>
                    <a:bodyPr/>
                    <a:lstStyle/>
                    <a:p>
                      <a:pPr marL="457200" algn="r" rtl="1">
                        <a:lnSpc>
                          <a:spcPct val="100000"/>
                        </a:lnSpc>
                        <a:spcAft>
                          <a:spcPts val="0"/>
                        </a:spcAft>
                      </a:pPr>
                      <a:r>
                        <a:rPr lang="ar-EG" sz="2800" dirty="0">
                          <a:effectLst/>
                        </a:rPr>
                        <a:t>2</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a:effectLst/>
                        </a:rPr>
                        <a:t>تمويل النظام الصحي</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568697">
                <a:tc>
                  <a:txBody>
                    <a:bodyPr/>
                    <a:lstStyle/>
                    <a:p>
                      <a:pPr marL="457200" algn="r" rtl="1">
                        <a:lnSpc>
                          <a:spcPct val="100000"/>
                        </a:lnSpc>
                        <a:spcAft>
                          <a:spcPts val="0"/>
                        </a:spcAft>
                      </a:pPr>
                      <a:r>
                        <a:rPr lang="ar-EG" sz="2800" dirty="0">
                          <a:effectLst/>
                        </a:rPr>
                        <a:t>3</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smtClean="0">
                          <a:effectLst/>
                        </a:rPr>
                        <a:t>المنتجات </a:t>
                      </a:r>
                      <a:r>
                        <a:rPr lang="ar-EG" sz="2800" b="1" dirty="0">
                          <a:effectLst/>
                        </a:rPr>
                        <a:t>الطبية </a:t>
                      </a:r>
                      <a:r>
                        <a:rPr lang="ar-EG" sz="2800" b="1" u="none" dirty="0" smtClean="0">
                          <a:effectLst/>
                        </a:rPr>
                        <a:t>والتطعيمات</a:t>
                      </a:r>
                      <a:r>
                        <a:rPr lang="ar-LY" sz="2800" b="1" u="none" baseline="0" dirty="0" smtClean="0">
                          <a:effectLst/>
                        </a:rPr>
                        <a:t> </a:t>
                      </a:r>
                      <a:r>
                        <a:rPr lang="ar-EG" sz="2800" b="1" u="none" dirty="0" smtClean="0">
                          <a:effectLst/>
                        </a:rPr>
                        <a:t>و</a:t>
                      </a:r>
                      <a:r>
                        <a:rPr lang="ar-EG" sz="2800" b="1" dirty="0" smtClean="0">
                          <a:effectLst/>
                        </a:rPr>
                        <a:t>التقني</a:t>
                      </a:r>
                      <a:r>
                        <a:rPr lang="ar-EG" sz="2800" b="1" strike="sngStrike" dirty="0" smtClean="0">
                          <a:effectLst/>
                        </a:rPr>
                        <a:t>ات</a:t>
                      </a:r>
                      <a:r>
                        <a:rPr lang="ar-EG" sz="2800" b="1" dirty="0" smtClean="0">
                          <a:effectLst/>
                        </a:rPr>
                        <a:t> </a:t>
                      </a:r>
                      <a:r>
                        <a:rPr lang="ar-EG" sz="2800" b="1" dirty="0">
                          <a:effectLst/>
                        </a:rPr>
                        <a:t>الصحية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r>
              <a:tr h="568697">
                <a:tc>
                  <a:txBody>
                    <a:bodyPr/>
                    <a:lstStyle/>
                    <a:p>
                      <a:pPr marL="457200" algn="r" rtl="1">
                        <a:lnSpc>
                          <a:spcPct val="100000"/>
                        </a:lnSpc>
                        <a:spcAft>
                          <a:spcPts val="0"/>
                        </a:spcAft>
                      </a:pPr>
                      <a:r>
                        <a:rPr lang="ar-EG" sz="2800" dirty="0">
                          <a:effectLst/>
                        </a:rPr>
                        <a:t>4</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a:effectLst/>
                        </a:rPr>
                        <a:t>الموارد البشرية الصحية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568697">
                <a:tc>
                  <a:txBody>
                    <a:bodyPr/>
                    <a:lstStyle/>
                    <a:p>
                      <a:pPr marL="457200" algn="r" rtl="1">
                        <a:lnSpc>
                          <a:spcPct val="100000"/>
                        </a:lnSpc>
                        <a:spcAft>
                          <a:spcPts val="0"/>
                        </a:spcAft>
                      </a:pPr>
                      <a:r>
                        <a:rPr lang="ar-EG" sz="2800" dirty="0">
                          <a:effectLst/>
                        </a:rPr>
                        <a:t>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SA" sz="2800" b="1" dirty="0">
                          <a:effectLst/>
                        </a:rPr>
                        <a:t>إدارة المعرفة ونظم المعلومات الصحية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568697">
                <a:tc>
                  <a:txBody>
                    <a:bodyPr/>
                    <a:lstStyle/>
                    <a:p>
                      <a:pPr marL="457200" algn="r" rtl="1">
                        <a:lnSpc>
                          <a:spcPct val="100000"/>
                        </a:lnSpc>
                        <a:spcAft>
                          <a:spcPts val="0"/>
                        </a:spcAft>
                      </a:pPr>
                      <a:r>
                        <a:rPr lang="ar-EG" sz="2800" dirty="0">
                          <a:effectLst/>
                        </a:rPr>
                        <a:t>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SA" sz="2800" b="1" dirty="0">
                          <a:effectLst/>
                        </a:rPr>
                        <a:t>التغطية الصحية </a:t>
                      </a:r>
                      <a:r>
                        <a:rPr lang="ar-SA" sz="2800" b="1" dirty="0" smtClean="0">
                          <a:effectLst/>
                        </a:rPr>
                        <a:t>الشاملة</a:t>
                      </a:r>
                      <a:r>
                        <a:rPr lang="ar-LY" sz="2800" b="1" dirty="0" smtClean="0">
                          <a:effectLst/>
                        </a:rPr>
                        <a:t> (تقديم الخدمة)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r>
              <a:tr h="568697">
                <a:tc>
                  <a:txBody>
                    <a:bodyPr/>
                    <a:lstStyle/>
                    <a:p>
                      <a:pPr marL="457200" algn="r" rtl="1">
                        <a:lnSpc>
                          <a:spcPct val="100000"/>
                        </a:lnSpc>
                        <a:spcAft>
                          <a:spcPts val="0"/>
                        </a:spcAft>
                      </a:pPr>
                      <a:r>
                        <a:rPr lang="ar-EG" sz="2800" dirty="0">
                          <a:effectLst/>
                        </a:rPr>
                        <a:t>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a:effectLst/>
                        </a:rPr>
                        <a:t>الاستعداد والتأهب والاستجابة للطوارئ</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568697">
                <a:tc>
                  <a:txBody>
                    <a:bodyPr/>
                    <a:lstStyle/>
                    <a:p>
                      <a:pPr marL="457200" algn="r" rtl="1">
                        <a:lnSpc>
                          <a:spcPct val="100000"/>
                        </a:lnSpc>
                        <a:spcAft>
                          <a:spcPts val="0"/>
                        </a:spcAft>
                      </a:pPr>
                      <a:r>
                        <a:rPr lang="ar-EG" sz="2800" dirty="0">
                          <a:effectLst/>
                        </a:rPr>
                        <a:t>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a:effectLst/>
                        </a:rPr>
                        <a:t>المحددات الصحية وعبء المراضة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568697">
                <a:tc>
                  <a:txBody>
                    <a:bodyPr/>
                    <a:lstStyle/>
                    <a:p>
                      <a:pPr marL="457200" algn="r" rtl="1">
                        <a:lnSpc>
                          <a:spcPct val="100000"/>
                        </a:lnSpc>
                        <a:spcAft>
                          <a:spcPts val="0"/>
                        </a:spcAft>
                      </a:pPr>
                      <a:r>
                        <a:rPr lang="ar-EG" sz="2800" dirty="0">
                          <a:effectLst/>
                        </a:rPr>
                        <a:t>9</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LY" sz="2800" b="1" dirty="0" smtClean="0">
                          <a:effectLst/>
                        </a:rPr>
                        <a:t>الصحة وأهداف التنمية</a:t>
                      </a:r>
                      <a:r>
                        <a:rPr lang="ar-EG" sz="2800" b="1" dirty="0" smtClean="0">
                          <a:effectLst/>
                        </a:rPr>
                        <a:t> </a:t>
                      </a:r>
                      <a:r>
                        <a:rPr lang="ar-EG" sz="2800" b="1" dirty="0">
                          <a:effectLst/>
                        </a:rPr>
                        <a:t>المستدامة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val="3019912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8631382" y="1393372"/>
            <a:ext cx="3297382" cy="5312228"/>
          </a:xfrm>
          <a:solidFill>
            <a:srgbClr val="FFFAEB"/>
          </a:solidFill>
          <a:ln w="28575">
            <a:solidFill>
              <a:srgbClr val="002060"/>
            </a:solidFill>
          </a:ln>
        </p:spPr>
        <p:txBody>
          <a:bodyPr>
            <a:normAutofit/>
          </a:bodyPr>
          <a:lstStyle/>
          <a:p>
            <a:pPr marL="0" indent="0">
              <a:buNone/>
            </a:pPr>
            <a:r>
              <a:rPr lang="ar-SA" sz="2400" b="1" dirty="0"/>
              <a:t>الحاجة إلى نظام صحي فعال :</a:t>
            </a:r>
            <a:r>
              <a:rPr lang="ar-SA" sz="2400" dirty="0"/>
              <a:t> </a:t>
            </a:r>
            <a:endParaRPr lang="ar-LY" sz="2400" dirty="0" smtClean="0"/>
          </a:p>
          <a:p>
            <a:r>
              <a:rPr lang="ar-LY" sz="2000" dirty="0" smtClean="0"/>
              <a:t>القصور جلي</a:t>
            </a:r>
          </a:p>
          <a:p>
            <a:r>
              <a:rPr lang="ar-LY" sz="2000" dirty="0" smtClean="0"/>
              <a:t>خدمات لا تلبي التطلعات ولا حتى الاحتياجات</a:t>
            </a:r>
          </a:p>
          <a:p>
            <a:r>
              <a:rPr lang="ar-LY" sz="2000" dirty="0" smtClean="0"/>
              <a:t>عجز واضح في مجابهة الأزمات</a:t>
            </a:r>
          </a:p>
          <a:p>
            <a:pPr marL="0" indent="0">
              <a:buNone/>
            </a:pPr>
            <a:endParaRPr lang="ar-LY" sz="1200" dirty="0" smtClean="0"/>
          </a:p>
          <a:p>
            <a:pPr marL="0" indent="0">
              <a:buNone/>
            </a:pPr>
            <a:r>
              <a:rPr lang="ar-LY" sz="2400" b="1" dirty="0">
                <a:latin typeface="Times New Roman" panose="02020603050405020304" pitchFamily="18" charset="0"/>
                <a:cs typeface="Times New Roman" panose="02020603050405020304" pitchFamily="18" charset="0"/>
              </a:rPr>
              <a:t>موقع منظمة الصحة العالمية:</a:t>
            </a:r>
            <a:endParaRPr lang="en-US" sz="2400" b="1" dirty="0">
              <a:latin typeface="Times New Roman" panose="02020603050405020304" pitchFamily="18" charset="0"/>
              <a:cs typeface="Times New Roman" panose="02020603050405020304" pitchFamily="18" charset="0"/>
            </a:endParaRPr>
          </a:p>
          <a:p>
            <a:pPr marL="0" indent="0" algn="ctr">
              <a:buNone/>
            </a:pPr>
            <a:r>
              <a:rPr lang="ar-LY" sz="2000" dirty="0">
                <a:latin typeface="Times New Roman" panose="02020603050405020304" pitchFamily="18" charset="0"/>
                <a:cs typeface="Times New Roman" panose="02020603050405020304" pitchFamily="18" charset="0"/>
              </a:rPr>
              <a:t>النظام الصحي الجيد يوفر للناس خدمات ذات جودة متى وحيثما احتاجوها (</a:t>
            </a:r>
            <a:r>
              <a:rPr lang="en-GB" sz="2000" dirty="0">
                <a:latin typeface="Times New Roman" panose="02020603050405020304" pitchFamily="18" charset="0"/>
                <a:cs typeface="Times New Roman" panose="02020603050405020304" pitchFamily="18" charset="0"/>
              </a:rPr>
              <a:t>UHC</a:t>
            </a:r>
            <a:r>
              <a:rPr lang="ar-LY" sz="2000" dirty="0" smtClean="0">
                <a:latin typeface="Times New Roman" panose="02020603050405020304" pitchFamily="18" charset="0"/>
                <a:cs typeface="Times New Roman" panose="02020603050405020304" pitchFamily="18" charset="0"/>
              </a:rPr>
              <a:t>)</a:t>
            </a:r>
          </a:p>
          <a:p>
            <a:pPr marL="0" indent="0" algn="ctr">
              <a:buNone/>
            </a:pPr>
            <a:endParaRPr lang="ar-LY" sz="1200" dirty="0" smtClean="0">
              <a:latin typeface="Times New Roman" panose="02020603050405020304" pitchFamily="18" charset="0"/>
              <a:cs typeface="Times New Roman" panose="02020603050405020304" pitchFamily="18" charset="0"/>
            </a:endParaRPr>
          </a:p>
          <a:p>
            <a:pPr marL="0" indent="0">
              <a:buNone/>
            </a:pPr>
            <a:r>
              <a:rPr lang="ar-LY" sz="2400" b="1" dirty="0" smtClean="0"/>
              <a:t>من أهم الأسباب</a:t>
            </a:r>
            <a:r>
              <a:rPr lang="ar-LY" sz="2400" b="1" dirty="0"/>
              <a:t>: </a:t>
            </a:r>
            <a:endParaRPr lang="ar-LY" sz="2400" b="1" dirty="0" smtClean="0"/>
          </a:p>
          <a:p>
            <a:pPr>
              <a:lnSpc>
                <a:spcPct val="100000"/>
              </a:lnSpc>
              <a:spcBef>
                <a:spcPts val="0"/>
              </a:spcBef>
            </a:pPr>
            <a:r>
              <a:rPr lang="ar-LY" sz="2000" dirty="0" smtClean="0"/>
              <a:t>نظام </a:t>
            </a:r>
            <a:r>
              <a:rPr lang="ar-LY" sz="2000" dirty="0"/>
              <a:t>صحي </a:t>
            </a:r>
            <a:r>
              <a:rPr lang="ar-LY" sz="2000" dirty="0" smtClean="0"/>
              <a:t>مركزي تركته </a:t>
            </a:r>
            <a:r>
              <a:rPr lang="ar-LY" sz="2000" dirty="0"/>
              <a:t>الدول</a:t>
            </a:r>
          </a:p>
          <a:p>
            <a:pPr>
              <a:lnSpc>
                <a:spcPct val="100000"/>
              </a:lnSpc>
              <a:spcBef>
                <a:spcPts val="0"/>
              </a:spcBef>
            </a:pPr>
            <a:r>
              <a:rPr lang="ar-LY" sz="2000" dirty="0"/>
              <a:t>استمراره: مزيد من </a:t>
            </a:r>
            <a:r>
              <a:rPr lang="ar-LY" sz="2000" dirty="0" smtClean="0"/>
              <a:t>الهدر</a:t>
            </a:r>
            <a:endParaRPr lang="ar-LY" sz="2000" dirty="0"/>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66259" y="1393372"/>
            <a:ext cx="4039602" cy="5312228"/>
          </a:xfrm>
          <a:prstGeom prst="rect">
            <a:avLst/>
          </a:prstGeom>
          <a:solidFill>
            <a:srgbClr val="F0F8EC"/>
          </a:solidFill>
          <a:ln w="28575">
            <a:solidFill>
              <a:schemeClr val="tx1"/>
            </a:solidFill>
          </a:ln>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ar-SA" sz="2000" b="1" dirty="0" smtClean="0">
                <a:solidFill>
                  <a:srgbClr val="0070C0"/>
                </a:solidFill>
              </a:rPr>
              <a:t>دراسة جامعة هارفارد سنة 2013م حول النظام الصحي الليبي:</a:t>
            </a:r>
            <a:r>
              <a:rPr lang="ar-LY" sz="2000" b="1" dirty="0" smtClean="0">
                <a:solidFill>
                  <a:srgbClr val="0070C0"/>
                </a:solidFill>
              </a:rPr>
              <a:t> </a:t>
            </a:r>
            <a:r>
              <a:rPr lang="ar-LY" sz="2000" dirty="0" smtClean="0"/>
              <a:t>الحقيقة هي أن: </a:t>
            </a:r>
          </a:p>
          <a:p>
            <a:pPr algn="just"/>
            <a:endParaRPr lang="ar-LY" sz="1200" dirty="0" smtClean="0"/>
          </a:p>
          <a:p>
            <a:pPr algn="just">
              <a:buFont typeface="Courier New" panose="02070309020205020404" pitchFamily="49" charset="0"/>
              <a:buChar char="o"/>
            </a:pPr>
            <a:r>
              <a:rPr lang="ar-LY" sz="2000" dirty="0" smtClean="0"/>
              <a:t>النظام الصحي الليبي في شكل سيء</a:t>
            </a:r>
          </a:p>
          <a:p>
            <a:pPr algn="just">
              <a:buFont typeface="Courier New" panose="02070309020205020404" pitchFamily="49" charset="0"/>
              <a:buChar char="o"/>
            </a:pPr>
            <a:r>
              <a:rPr lang="ar-LY" sz="2000" dirty="0" smtClean="0"/>
              <a:t>لم يوفر قاعدة متينة لبناء نظام صحي فعال</a:t>
            </a:r>
          </a:p>
          <a:p>
            <a:pPr algn="just">
              <a:buFont typeface="Courier New" panose="02070309020205020404" pitchFamily="49" charset="0"/>
              <a:buChar char="o"/>
            </a:pPr>
            <a:r>
              <a:rPr lang="ar-LY" sz="2000" dirty="0" smtClean="0"/>
              <a:t>يعاني من ضعف هيكلي هام وكبير</a:t>
            </a:r>
          </a:p>
          <a:p>
            <a:pPr algn="just">
              <a:buFont typeface="Courier New" panose="02070309020205020404" pitchFamily="49" charset="0"/>
              <a:buChar char="o"/>
            </a:pPr>
            <a:r>
              <a:rPr lang="ar-LY" sz="2000" dirty="0" smtClean="0"/>
              <a:t>المسئولون لم يعوا هذه الحقيقة</a:t>
            </a:r>
          </a:p>
          <a:p>
            <a:pPr algn="just">
              <a:buFont typeface="Courier New" panose="02070309020205020404" pitchFamily="49" charset="0"/>
              <a:buChar char="o"/>
            </a:pPr>
            <a:r>
              <a:rPr lang="ar-LY" sz="2000" dirty="0" smtClean="0"/>
              <a:t>التأثيرات السلبية الكبيرة للعمل بهذا النظام لسنوات طويلة لا تقارن بتأثيرات النزاع</a:t>
            </a:r>
          </a:p>
          <a:p>
            <a:pPr algn="just">
              <a:buFont typeface="Courier New" panose="02070309020205020404" pitchFamily="49" charset="0"/>
              <a:buChar char="o"/>
            </a:pPr>
            <a:r>
              <a:rPr lang="ar-LY" sz="2000" dirty="0" smtClean="0"/>
              <a:t>الدولة احتاجت إلى سياسة صحية معتمدة على الدليل العلمي</a:t>
            </a:r>
            <a:r>
              <a:rPr lang="ar-LY" sz="2000" dirty="0"/>
              <a:t> </a:t>
            </a:r>
            <a:r>
              <a:rPr lang="ar-LY" sz="2000" dirty="0" smtClean="0"/>
              <a:t>عقب النزاع مباشرة</a:t>
            </a:r>
          </a:p>
          <a:p>
            <a:pPr algn="just">
              <a:buFont typeface="Courier New" panose="02070309020205020404" pitchFamily="49" charset="0"/>
              <a:buChar char="o"/>
            </a:pPr>
            <a:r>
              <a:rPr lang="ar-LY" sz="2000" dirty="0" smtClean="0"/>
              <a:t>حلول قصيرة المدى أدت إلى نتائج عكسية</a:t>
            </a:r>
          </a:p>
          <a:p>
            <a:pPr algn="just">
              <a:buFont typeface="Courier New" panose="02070309020205020404" pitchFamily="49" charset="0"/>
              <a:buChar char="o"/>
            </a:pPr>
            <a:r>
              <a:rPr lang="ar-LY" sz="2000" dirty="0" smtClean="0"/>
              <a:t>تعزيز النظام الصحي بالكامل يحتاج حلـولا واستراتيجيات طويلة المدى</a:t>
            </a:r>
            <a:endParaRPr lang="en-US" sz="2000"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316" y="1444540"/>
            <a:ext cx="3969002" cy="5262488"/>
          </a:xfrm>
          <a:prstGeom prst="rect">
            <a:avLst/>
          </a:prstGeom>
          <a:ln w="28575">
            <a:solidFill>
              <a:schemeClr val="tx1"/>
            </a:solidFill>
          </a:ln>
        </p:spPr>
      </p:pic>
      <p:sp>
        <p:nvSpPr>
          <p:cNvPr id="7" name="Content Placeholder 2"/>
          <p:cNvSpPr txBox="1">
            <a:spLocks/>
          </p:cNvSpPr>
          <p:nvPr/>
        </p:nvSpPr>
        <p:spPr>
          <a:xfrm>
            <a:off x="2014078" y="2830268"/>
            <a:ext cx="8271168" cy="1508429"/>
          </a:xfrm>
          <a:prstGeom prst="rect">
            <a:avLst/>
          </a:prstGeom>
          <a:solidFill>
            <a:schemeClr val="accent2">
              <a:lumMod val="20000"/>
              <a:lumOff val="80000"/>
            </a:schemeClr>
          </a:solidFill>
          <a:ln w="38100">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ar-LY" sz="2400" b="1" dirty="0" smtClean="0"/>
              <a:t>إعلاني ألمآتا (78) وهراري (87): </a:t>
            </a:r>
          </a:p>
          <a:p>
            <a:pPr algn="ctr">
              <a:lnSpc>
                <a:spcPct val="150000"/>
              </a:lnSpc>
            </a:pPr>
            <a:r>
              <a:rPr lang="ar-LY" sz="2400" dirty="0" smtClean="0">
                <a:latin typeface="Times New Roman" panose="02020603050405020304" pitchFamily="18" charset="0"/>
                <a:cs typeface="Times New Roman" panose="02020603050405020304" pitchFamily="18" charset="0"/>
              </a:rPr>
              <a:t>نظام </a:t>
            </a:r>
            <a:r>
              <a:rPr lang="ar-LY" sz="2400" dirty="0">
                <a:latin typeface="Times New Roman" panose="02020603050405020304" pitchFamily="18" charset="0"/>
                <a:cs typeface="Times New Roman" panose="02020603050405020304" pitchFamily="18" charset="0"/>
              </a:rPr>
              <a:t>المنطقة الصحية المتكاملة يوفر أحسن الفرص لتقديم الرعاية الصحية الأولية</a:t>
            </a:r>
            <a:endParaRPr lang="en-US" sz="2400" dirty="0"/>
          </a:p>
        </p:txBody>
      </p:sp>
      <p:sp>
        <p:nvSpPr>
          <p:cNvPr id="8"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أول</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الحوكمة وتطبيق اللامركزية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80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AEB"/>
          </a:solidFill>
          <a:ln>
            <a:noFill/>
          </a:ln>
        </p:spPr>
      </p:pic>
      <p:sp>
        <p:nvSpPr>
          <p:cNvPr id="7" name="Title 1"/>
          <p:cNvSpPr txBox="1">
            <a:spLocks/>
          </p:cNvSpPr>
          <p:nvPr/>
        </p:nvSpPr>
        <p:spPr>
          <a:xfrm>
            <a:off x="8898334" y="2531210"/>
            <a:ext cx="2975215" cy="2442572"/>
          </a:xfrm>
          <a:prstGeom prst="rect">
            <a:avLst/>
          </a:prstGeom>
          <a:solidFill>
            <a:srgbClr val="FFFAEB"/>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ar-LY" sz="3200" b="1" dirty="0" smtClean="0">
                <a:solidFill>
                  <a:srgbClr val="0070C0"/>
                </a:solidFill>
                <a:effectLst>
                  <a:outerShdw blurRad="38100" dist="38100" dir="2700000" algn="tl">
                    <a:srgbClr val="000000">
                      <a:alpha val="43137"/>
                    </a:srgbClr>
                  </a:outerShdw>
                </a:effectLst>
                <a:latin typeface="Arial" panose="020B0604020202020204" pitchFamily="34" charset="0"/>
              </a:rPr>
              <a:t>الدواعي لتغييـر النظام الصحي</a:t>
            </a:r>
            <a:endParaRPr lang="ar-SA" sz="3200" b="1" dirty="0">
              <a:solidFill>
                <a:srgbClr val="0070C0"/>
              </a:solidFill>
              <a:effectLst>
                <a:outerShdw blurRad="38100" dist="38100" dir="2700000" algn="tl">
                  <a:srgbClr val="000000">
                    <a:alpha val="43137"/>
                  </a:srgbClr>
                </a:outerShdw>
              </a:effectLst>
              <a:latin typeface="Times New Roman" panose="02020603050405020304" pitchFamily="18" charset="0"/>
            </a:endParaRPr>
          </a:p>
        </p:txBody>
      </p:sp>
      <p:sp>
        <p:nvSpPr>
          <p:cNvPr id="9" name="Content Placeholder 2"/>
          <p:cNvSpPr txBox="1">
            <a:spLocks/>
          </p:cNvSpPr>
          <p:nvPr/>
        </p:nvSpPr>
        <p:spPr>
          <a:xfrm>
            <a:off x="4612958" y="1415050"/>
            <a:ext cx="4032448" cy="5229200"/>
          </a:xfrm>
          <a:prstGeom prst="rect">
            <a:avLst/>
          </a:prstGeom>
          <a:solidFill>
            <a:srgbClr val="F0F8EC"/>
          </a:solidFill>
          <a:ln w="28575">
            <a:solidFill>
              <a:schemeClr val="tx1"/>
            </a:solidFill>
          </a:ln>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150000"/>
              </a:lnSpc>
            </a:pPr>
            <a:r>
              <a:rPr lang="ar-LY" sz="2400" b="1" dirty="0" smtClean="0">
                <a:latin typeface="Arial" panose="020B0604020202020204" pitchFamily="34" charset="0"/>
              </a:rPr>
              <a:t>هدر </a:t>
            </a:r>
            <a:r>
              <a:rPr lang="ar-LY" sz="2400" b="1" dirty="0">
                <a:latin typeface="Arial" panose="020B0604020202020204" pitchFamily="34" charset="0"/>
              </a:rPr>
              <a:t>&gt; 50 % من الإنفاق الصحي</a:t>
            </a:r>
          </a:p>
          <a:p>
            <a:pPr algn="just">
              <a:lnSpc>
                <a:spcPct val="150000"/>
              </a:lnSpc>
            </a:pPr>
            <a:r>
              <a:rPr lang="ar-LY" sz="2400" b="1" dirty="0">
                <a:latin typeface="Arial" panose="020B0604020202020204" pitchFamily="34" charset="0"/>
              </a:rPr>
              <a:t>50 % من المعدات الطبية لا تعمل</a:t>
            </a:r>
          </a:p>
          <a:p>
            <a:pPr algn="just">
              <a:lnSpc>
                <a:spcPct val="150000"/>
              </a:lnSpc>
            </a:pPr>
            <a:r>
              <a:rPr lang="ar-LY" sz="2400" b="1" dirty="0">
                <a:latin typeface="Arial" panose="020B0604020202020204" pitchFamily="34" charset="0"/>
              </a:rPr>
              <a:t>عدم التوفر وعدم الاستخدام الملائم</a:t>
            </a:r>
          </a:p>
          <a:p>
            <a:pPr algn="just">
              <a:lnSpc>
                <a:spcPct val="150000"/>
              </a:lnSpc>
            </a:pPr>
            <a:r>
              <a:rPr lang="ar-LY" sz="2400" b="1" dirty="0">
                <a:latin typeface="Arial" panose="020B0604020202020204" pitchFamily="34" charset="0"/>
              </a:rPr>
              <a:t>عدم </a:t>
            </a:r>
            <a:r>
              <a:rPr lang="ar-SA" sz="2400" b="1" dirty="0">
                <a:latin typeface="Arial" panose="020B0604020202020204" pitchFamily="34" charset="0"/>
              </a:rPr>
              <a:t>تعزيز </a:t>
            </a:r>
            <a:r>
              <a:rPr lang="ar-SA" sz="2400" b="1" dirty="0" smtClean="0">
                <a:latin typeface="Arial" panose="020B0604020202020204" pitchFamily="34" charset="0"/>
              </a:rPr>
              <a:t>الشفافي</a:t>
            </a:r>
            <a:r>
              <a:rPr lang="ar-LY" sz="2400" b="1" dirty="0" smtClean="0">
                <a:latin typeface="Arial" panose="020B0604020202020204" pitchFamily="34" charset="0"/>
              </a:rPr>
              <a:t>ـــ</a:t>
            </a:r>
            <a:r>
              <a:rPr lang="ar-SA" sz="2400" b="1" dirty="0" smtClean="0">
                <a:latin typeface="Arial" panose="020B0604020202020204" pitchFamily="34" charset="0"/>
              </a:rPr>
              <a:t>ة والمحاسب</a:t>
            </a:r>
            <a:r>
              <a:rPr lang="ar-LY" sz="2400" b="1" dirty="0" smtClean="0">
                <a:latin typeface="Arial" panose="020B0604020202020204" pitchFamily="34" charset="0"/>
              </a:rPr>
              <a:t>ـــ</a:t>
            </a:r>
            <a:r>
              <a:rPr lang="ar-SA" sz="2400" b="1" dirty="0">
                <a:latin typeface="Arial" panose="020B0604020202020204" pitchFamily="34" charset="0"/>
              </a:rPr>
              <a:t>ة</a:t>
            </a:r>
            <a:endParaRPr lang="ar-LY" sz="2400" b="1" dirty="0">
              <a:latin typeface="Arial" panose="020B0604020202020204" pitchFamily="34" charset="0"/>
            </a:endParaRPr>
          </a:p>
          <a:p>
            <a:pPr algn="just">
              <a:lnSpc>
                <a:spcPct val="150000"/>
              </a:lnSpc>
            </a:pPr>
            <a:r>
              <a:rPr lang="ar-LY" sz="2400" b="1" dirty="0">
                <a:latin typeface="Arial" panose="020B0604020202020204" pitchFamily="34" charset="0"/>
              </a:rPr>
              <a:t>عــــــــدم العدالـــــــــة</a:t>
            </a:r>
          </a:p>
          <a:p>
            <a:pPr algn="just">
              <a:lnSpc>
                <a:spcPct val="150000"/>
              </a:lnSpc>
            </a:pPr>
            <a:r>
              <a:rPr lang="ar-LY" sz="2400" b="1" dirty="0">
                <a:latin typeface="Arial" panose="020B0604020202020204" pitchFamily="34" charset="0"/>
              </a:rPr>
              <a:t>عدم مواكبة الـ </a:t>
            </a:r>
            <a:r>
              <a:rPr lang="en-GB" sz="2400" b="1" dirty="0" smtClean="0">
                <a:latin typeface="Arial" panose="020B0604020202020204" pitchFamily="34" charset="0"/>
                <a:cs typeface="Arial" panose="020B0604020202020204" pitchFamily="34" charset="0"/>
              </a:rPr>
              <a:t>SDG</a:t>
            </a:r>
          </a:p>
          <a:p>
            <a:pPr algn="just">
              <a:lnSpc>
                <a:spcPct val="150000"/>
              </a:lnSpc>
            </a:pPr>
            <a:r>
              <a:rPr lang="ar-LY" sz="2400" b="1" dirty="0">
                <a:latin typeface="Arial" panose="020B0604020202020204" pitchFamily="34" charset="0"/>
              </a:rPr>
              <a:t>زيادة نسب </a:t>
            </a:r>
            <a:r>
              <a:rPr lang="ar-LY" sz="2400" b="1" dirty="0" smtClean="0">
                <a:latin typeface="Arial" panose="020B0604020202020204" pitchFamily="34" charset="0"/>
              </a:rPr>
              <a:t>الفقـــــــــر</a:t>
            </a:r>
          </a:p>
          <a:p>
            <a:pPr marL="0" indent="0" algn="l">
              <a:lnSpc>
                <a:spcPct val="150000"/>
              </a:lnSpc>
              <a:buNone/>
            </a:pPr>
            <a:r>
              <a:rPr lang="en-GB" sz="1200" b="1" i="1" dirty="0" smtClean="0">
                <a:latin typeface="Arial" panose="020B0604020202020204" pitchFamily="34" charset="0"/>
                <a:cs typeface="Arial" panose="020B0604020202020204" pitchFamily="34" charset="0"/>
              </a:rPr>
              <a:t>WHO</a:t>
            </a:r>
            <a:endParaRPr lang="en-US" sz="1200" b="1" i="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أول</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الحوكمة وتطبيق اللامركزية</a:t>
            </a:r>
            <a:endParaRPr lang="en-US" dirty="0">
              <a:solidFill>
                <a:schemeClr val="bg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4" name="Content Placeholder 2"/>
          <p:cNvSpPr txBox="1">
            <a:spLocks/>
          </p:cNvSpPr>
          <p:nvPr/>
        </p:nvSpPr>
        <p:spPr>
          <a:xfrm>
            <a:off x="303778" y="1412778"/>
            <a:ext cx="4032448" cy="5229200"/>
          </a:xfrm>
          <a:prstGeom prst="rect">
            <a:avLst/>
          </a:prstGeom>
          <a:solidFill>
            <a:srgbClr val="EFF5FB"/>
          </a:solidFill>
          <a:ln w="28575">
            <a:solidFill>
              <a:schemeClr val="tx1"/>
            </a:solidFill>
          </a:ln>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150000"/>
              </a:lnSpc>
            </a:pPr>
            <a:r>
              <a:rPr lang="ar-LY" sz="2400" b="1" dirty="0">
                <a:solidFill>
                  <a:schemeClr val="tx1"/>
                </a:solidFill>
                <a:latin typeface="Arial" panose="020B0604020202020204" pitchFamily="34" charset="0"/>
                <a:cs typeface="Arial" panose="020B0604020202020204" pitchFamily="34" charset="0"/>
              </a:rPr>
              <a:t>لا يوفـر تغطية صحية شاملة</a:t>
            </a:r>
          </a:p>
          <a:p>
            <a:pPr algn="just">
              <a:lnSpc>
                <a:spcPct val="150000"/>
              </a:lnSpc>
            </a:pPr>
            <a:r>
              <a:rPr lang="ar-LY" sz="2400" b="1" dirty="0">
                <a:solidFill>
                  <a:schemeClr val="tx1"/>
                </a:solidFill>
                <a:latin typeface="Arial" panose="020B0604020202020204" pitchFamily="34" charset="0"/>
                <a:cs typeface="Arial" panose="020B0604020202020204" pitchFamily="34" charset="0"/>
              </a:rPr>
              <a:t>لا يوفــــر خدمــــات كافيــــة</a:t>
            </a:r>
          </a:p>
          <a:p>
            <a:pPr algn="just">
              <a:lnSpc>
                <a:spcPct val="150000"/>
              </a:lnSpc>
            </a:pPr>
            <a:r>
              <a:rPr lang="ar-LY" sz="2400" b="1" dirty="0">
                <a:solidFill>
                  <a:schemeClr val="tx1"/>
                </a:solidFill>
                <a:latin typeface="Arial" panose="020B0604020202020204" pitchFamily="34" charset="0"/>
                <a:cs typeface="Arial" panose="020B0604020202020204" pitchFamily="34" charset="0"/>
              </a:rPr>
              <a:t>خدمـــــات غيــــر متكاملــــة</a:t>
            </a:r>
          </a:p>
          <a:p>
            <a:pPr algn="just">
              <a:lnSpc>
                <a:spcPct val="150000"/>
              </a:lnSpc>
            </a:pPr>
            <a:r>
              <a:rPr lang="ar-LY" sz="2400" b="1" dirty="0">
                <a:solidFill>
                  <a:schemeClr val="tx1"/>
                </a:solidFill>
                <a:latin typeface="Arial" panose="020B0604020202020204" pitchFamily="34" charset="0"/>
                <a:cs typeface="Arial" panose="020B0604020202020204" pitchFamily="34" charset="0"/>
              </a:rPr>
              <a:t>زيـادة الإنفــاق من الجيــــب</a:t>
            </a:r>
          </a:p>
          <a:p>
            <a:pPr algn="just">
              <a:lnSpc>
                <a:spcPct val="150000"/>
              </a:lnSpc>
            </a:pPr>
            <a:r>
              <a:rPr lang="ar-LY" sz="2400" b="1" dirty="0">
                <a:solidFill>
                  <a:schemeClr val="tx1"/>
                </a:solidFill>
                <a:latin typeface="Arial" panose="020B0604020202020204" pitchFamily="34" charset="0"/>
                <a:cs typeface="Arial" panose="020B0604020202020204" pitchFamily="34" charset="0"/>
              </a:rPr>
              <a:t>الوزارة في وضع صعب جدا</a:t>
            </a:r>
          </a:p>
          <a:p>
            <a:pPr algn="just">
              <a:lnSpc>
                <a:spcPct val="150000"/>
              </a:lnSpc>
            </a:pPr>
            <a:r>
              <a:rPr lang="ar-LY" sz="2400" b="1" dirty="0">
                <a:solidFill>
                  <a:schemeClr val="tx1"/>
                </a:solidFill>
                <a:latin typeface="Arial" panose="020B0604020202020204" pitchFamily="34" charset="0"/>
                <a:cs typeface="Arial" panose="020B0604020202020204" pitchFamily="34" charset="0"/>
              </a:rPr>
              <a:t>النظام الحالي ضعيف في ذاته</a:t>
            </a:r>
          </a:p>
          <a:p>
            <a:pPr algn="just">
              <a:lnSpc>
                <a:spcPct val="150000"/>
              </a:lnSpc>
            </a:pPr>
            <a:r>
              <a:rPr lang="ar-LY" sz="2400" b="1" dirty="0" smtClean="0">
                <a:solidFill>
                  <a:schemeClr val="tx1"/>
                </a:solidFill>
                <a:latin typeface="Arial" panose="020B0604020202020204" pitchFamily="34" charset="0"/>
                <a:cs typeface="Arial" panose="020B0604020202020204" pitchFamily="34" charset="0"/>
              </a:rPr>
              <a:t>تقاريـــــــــــــر </a:t>
            </a:r>
            <a:r>
              <a:rPr lang="ar-LY" sz="2400" b="1" dirty="0">
                <a:solidFill>
                  <a:schemeClr val="tx1"/>
                </a:solidFill>
                <a:latin typeface="Arial" panose="020B0604020202020204" pitchFamily="34" charset="0"/>
                <a:cs typeface="Arial" panose="020B0604020202020204" pitchFamily="34" charset="0"/>
              </a:rPr>
              <a:t>عديــــــــــــدة</a:t>
            </a:r>
          </a:p>
        </p:txBody>
      </p:sp>
    </p:spTree>
    <p:extLst>
      <p:ext uri="{BB962C8B-B14F-4D97-AF65-F5344CB8AC3E}">
        <p14:creationId xmlns:p14="http://schemas.microsoft.com/office/powerpoint/2010/main" val="235109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1773383" y="1105469"/>
            <a:ext cx="8728362" cy="1815151"/>
          </a:xfrm>
          <a:solidFill>
            <a:schemeClr val="bg1">
              <a:lumMod val="95000"/>
            </a:schemeClr>
          </a:solidFill>
          <a:ln w="28575">
            <a:solidFill>
              <a:schemeClr val="tx1"/>
            </a:solidFill>
          </a:ln>
        </p:spPr>
        <p:txBody>
          <a:bodyPr>
            <a:normAutofit/>
          </a:bodyPr>
          <a:lstStyle/>
          <a:p>
            <a:pPr marL="0" indent="0" algn="ctr">
              <a:buNone/>
            </a:pPr>
            <a:r>
              <a:rPr lang="ar-SA" sz="2400" b="1" dirty="0" smtClean="0">
                <a:solidFill>
                  <a:srgbClr val="0070C0"/>
                </a:solidFill>
              </a:rPr>
              <a:t>حاجة</a:t>
            </a:r>
            <a:r>
              <a:rPr lang="ar-LY" sz="2400" b="1" dirty="0" smtClean="0">
                <a:solidFill>
                  <a:srgbClr val="0070C0"/>
                </a:solidFill>
              </a:rPr>
              <a:t> ماسة</a:t>
            </a:r>
            <a:r>
              <a:rPr lang="ar-SA" sz="2400" b="1" dirty="0" smtClean="0">
                <a:solidFill>
                  <a:srgbClr val="0070C0"/>
                </a:solidFill>
              </a:rPr>
              <a:t> للتحول</a:t>
            </a:r>
            <a:r>
              <a:rPr lang="ar-LY" sz="2400" b="1" dirty="0" smtClean="0">
                <a:solidFill>
                  <a:srgbClr val="0070C0"/>
                </a:solidFill>
              </a:rPr>
              <a:t> </a:t>
            </a:r>
            <a:r>
              <a:rPr lang="ar-LY" sz="2400" b="1" dirty="0">
                <a:solidFill>
                  <a:srgbClr val="0070C0"/>
                </a:solidFill>
              </a:rPr>
              <a:t>إلى "نظام المنطقة الصحية </a:t>
            </a:r>
            <a:r>
              <a:rPr lang="ar-LY" sz="2400" b="1" dirty="0" smtClean="0">
                <a:solidFill>
                  <a:srgbClr val="0070C0"/>
                </a:solidFill>
              </a:rPr>
              <a:t>المتكاملة (</a:t>
            </a:r>
            <a:r>
              <a:rPr lang="en-GB" sz="2400" b="1" dirty="0" smtClean="0">
                <a:solidFill>
                  <a:srgbClr val="0070C0"/>
                </a:solidFill>
              </a:rPr>
              <a:t>IDHS</a:t>
            </a:r>
            <a:r>
              <a:rPr lang="ar-LY" sz="2400" b="1" dirty="0" smtClean="0">
                <a:solidFill>
                  <a:srgbClr val="0070C0"/>
                </a:solidFill>
              </a:rPr>
              <a:t>): </a:t>
            </a:r>
          </a:p>
          <a:p>
            <a:pPr algn="ctr"/>
            <a:r>
              <a:rPr lang="ar-SA" sz="2000" dirty="0" smtClean="0"/>
              <a:t>نظام </a:t>
            </a:r>
            <a:r>
              <a:rPr lang="ar-SA" sz="2000" dirty="0"/>
              <a:t>لامركزي </a:t>
            </a:r>
            <a:endParaRPr lang="ar-LY" sz="2000" dirty="0" smtClean="0"/>
          </a:p>
          <a:p>
            <a:pPr algn="ctr"/>
            <a:r>
              <a:rPr lang="ar-SA" sz="2000" dirty="0"/>
              <a:t>ربط النظام الصحي ب</a:t>
            </a:r>
            <a:r>
              <a:rPr lang="ar-LY" sz="2000" dirty="0"/>
              <a:t>ال</a:t>
            </a:r>
            <a:r>
              <a:rPr lang="ar-SA" sz="2000" dirty="0"/>
              <a:t>قانون</a:t>
            </a:r>
            <a:r>
              <a:rPr lang="ar-LY" sz="2000" dirty="0"/>
              <a:t> </a:t>
            </a:r>
            <a:r>
              <a:rPr lang="ar-LY" sz="2000" dirty="0" smtClean="0"/>
              <a:t>2012/59</a:t>
            </a:r>
          </a:p>
          <a:p>
            <a:pPr algn="ctr"/>
            <a:r>
              <a:rPr lang="ar-SA" sz="2000" dirty="0" smtClean="0"/>
              <a:t>يعمل بمبدإ</a:t>
            </a:r>
            <a:r>
              <a:rPr lang="ar-LY" sz="2000" dirty="0" smtClean="0"/>
              <a:t> </a:t>
            </a:r>
            <a:r>
              <a:rPr lang="ar-SA" sz="2000" dirty="0" smtClean="0"/>
              <a:t>الفصل </a:t>
            </a:r>
            <a:r>
              <a:rPr lang="ar-SA" sz="2000" dirty="0"/>
              <a:t>بين تنظيم الخدمة وتمويل الخدمة وتقديم الخدمة </a:t>
            </a:r>
            <a:endParaRPr lang="ar-LY" sz="2000" dirty="0" smtClean="0"/>
          </a:p>
        </p:txBody>
      </p:sp>
      <p:sp>
        <p:nvSpPr>
          <p:cNvPr id="4" name="Content Placeholder 2"/>
          <p:cNvSpPr txBox="1">
            <a:spLocks/>
          </p:cNvSpPr>
          <p:nvPr/>
        </p:nvSpPr>
        <p:spPr>
          <a:xfrm>
            <a:off x="8746556" y="3138984"/>
            <a:ext cx="3207225" cy="3518583"/>
          </a:xfrm>
          <a:prstGeom prst="rect">
            <a:avLst/>
          </a:prstGeom>
          <a:solidFill>
            <a:srgbClr val="FFFAEB"/>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ar-LY" sz="2000" b="1" dirty="0" smtClean="0">
                <a:solidFill>
                  <a:srgbClr val="0070C0"/>
                </a:solidFill>
              </a:rPr>
              <a:t>1- تنظيم الخدمة</a:t>
            </a:r>
            <a:r>
              <a:rPr lang="ar-LY" sz="2000" dirty="0" smtClean="0">
                <a:solidFill>
                  <a:srgbClr val="0070C0"/>
                </a:solidFill>
              </a:rPr>
              <a:t>: </a:t>
            </a:r>
          </a:p>
          <a:p>
            <a:pPr algn="just" eaLnBrk="0" fontAlgn="base" hangingPunct="0">
              <a:lnSpc>
                <a:spcPct val="150000"/>
              </a:lnSpc>
              <a:spcBef>
                <a:spcPct val="0"/>
              </a:spcBef>
              <a:spcAft>
                <a:spcPct val="0"/>
              </a:spcAft>
            </a:pPr>
            <a:r>
              <a:rPr lang="ar-SA" altLang="ar-LY" sz="2000" dirty="0" smtClean="0">
                <a:latin typeface="Arial" panose="020B0604020202020204" pitchFamily="34" charset="0"/>
                <a:ea typeface="Calibri" panose="020F0502020204030204" pitchFamily="34" charset="0"/>
              </a:rPr>
              <a:t>تستمر الوزارة في وظيفتها الرئيسية</a:t>
            </a:r>
            <a:r>
              <a:rPr lang="ar-LY" altLang="ar-LY" sz="2000" dirty="0" smtClean="0">
                <a:latin typeface="Arial" panose="020B0604020202020204" pitchFamily="34" charset="0"/>
                <a:ea typeface="Calibri" panose="020F0502020204030204" pitchFamily="34" charset="0"/>
              </a:rPr>
              <a:t>، </a:t>
            </a:r>
            <a:r>
              <a:rPr lang="ar-SA" altLang="ar-LY" sz="2000" dirty="0" smtClean="0">
                <a:latin typeface="Arial" panose="020B0604020202020204" pitchFamily="34" charset="0"/>
                <a:ea typeface="Calibri" panose="020F0502020204030204" pitchFamily="34" charset="0"/>
              </a:rPr>
              <a:t>تنظيم الخدمة </a:t>
            </a:r>
            <a:endParaRPr lang="ar-LY" altLang="ar-LY" sz="2000" dirty="0">
              <a:latin typeface="Arial" panose="020B0604020202020204" pitchFamily="34" charset="0"/>
              <a:ea typeface="Calibri" panose="020F0502020204030204" pitchFamily="34" charset="0"/>
            </a:endParaRPr>
          </a:p>
          <a:p>
            <a:pPr algn="just" eaLnBrk="0" fontAlgn="base" hangingPunct="0">
              <a:lnSpc>
                <a:spcPct val="150000"/>
              </a:lnSpc>
              <a:spcBef>
                <a:spcPct val="0"/>
              </a:spcBef>
              <a:spcAft>
                <a:spcPct val="0"/>
              </a:spcAft>
            </a:pPr>
            <a:r>
              <a:rPr lang="ar-SA" altLang="ar-LY" sz="2000" dirty="0" smtClean="0">
                <a:latin typeface="Arial" panose="020B0604020202020204" pitchFamily="34" charset="0"/>
                <a:ea typeface="Calibri" panose="020F0502020204030204" pitchFamily="34" charset="0"/>
              </a:rPr>
              <a:t>وضع </a:t>
            </a:r>
            <a:r>
              <a:rPr lang="ar-SA" altLang="ar-LY" sz="2000" b="1" dirty="0">
                <a:latin typeface="Arial" panose="020B0604020202020204" pitchFamily="34" charset="0"/>
                <a:ea typeface="Calibri" panose="020F0502020204030204" pitchFamily="34" charset="0"/>
              </a:rPr>
              <a:t>الرؤى والاستراتيجيات والسياسات الوطنية للصحة </a:t>
            </a:r>
            <a:endParaRPr lang="ar-LY" altLang="ar-LY" sz="2000" b="1" dirty="0" smtClean="0">
              <a:latin typeface="Arial" panose="020B0604020202020204" pitchFamily="34" charset="0"/>
              <a:ea typeface="Calibri" panose="020F0502020204030204" pitchFamily="34" charset="0"/>
            </a:endParaRPr>
          </a:p>
          <a:p>
            <a:pPr algn="just" eaLnBrk="0" fontAlgn="base" hangingPunct="0">
              <a:lnSpc>
                <a:spcPct val="150000"/>
              </a:lnSpc>
              <a:spcBef>
                <a:spcPct val="0"/>
              </a:spcBef>
              <a:spcAft>
                <a:spcPct val="0"/>
              </a:spcAft>
            </a:pPr>
            <a:r>
              <a:rPr lang="ar-SA" altLang="ar-LY" sz="2000" dirty="0" smtClean="0">
                <a:latin typeface="Arial" panose="020B0604020202020204" pitchFamily="34" charset="0"/>
                <a:ea typeface="Calibri" panose="020F0502020204030204" pitchFamily="34" charset="0"/>
              </a:rPr>
              <a:t>اعتماد الخدمات الوطنية ومعاييرها </a:t>
            </a:r>
            <a:endParaRPr lang="ar-LY" altLang="ar-LY" sz="2000" dirty="0" smtClean="0">
              <a:latin typeface="Arial" panose="020B0604020202020204" pitchFamily="34" charset="0"/>
              <a:ea typeface="Calibri" panose="020F0502020204030204" pitchFamily="34" charset="0"/>
            </a:endParaRPr>
          </a:p>
          <a:p>
            <a:pPr algn="just" eaLnBrk="0" fontAlgn="base" hangingPunct="0">
              <a:lnSpc>
                <a:spcPct val="150000"/>
              </a:lnSpc>
              <a:spcBef>
                <a:spcPct val="0"/>
              </a:spcBef>
              <a:spcAft>
                <a:spcPct val="0"/>
              </a:spcAft>
            </a:pPr>
            <a:r>
              <a:rPr lang="ar-SA" altLang="ar-LY" sz="2000" dirty="0" smtClean="0">
                <a:latin typeface="Arial" panose="020B0604020202020204" pitchFamily="34" charset="0"/>
                <a:ea typeface="Calibri" panose="020F0502020204030204" pitchFamily="34" charset="0"/>
              </a:rPr>
              <a:t>متابعة </a:t>
            </a:r>
            <a:r>
              <a:rPr lang="ar-LY" altLang="ar-LY" sz="2000" dirty="0" smtClean="0">
                <a:latin typeface="Arial" panose="020B0604020202020204" pitchFamily="34" charset="0"/>
                <a:ea typeface="Calibri" panose="020F0502020204030204" pitchFamily="34" charset="0"/>
              </a:rPr>
              <a:t>أ</a:t>
            </a:r>
            <a:r>
              <a:rPr lang="ar-SA" altLang="ar-LY" sz="2000" dirty="0" smtClean="0">
                <a:latin typeface="Arial" panose="020B0604020202020204" pitchFamily="34" charset="0"/>
                <a:ea typeface="Calibri" panose="020F0502020204030204" pitchFamily="34" charset="0"/>
              </a:rPr>
              <a:t>داء النظام الصحي</a:t>
            </a:r>
            <a:endParaRPr lang="ar-SA" altLang="ar-LY" sz="2000" dirty="0" smtClean="0">
              <a:latin typeface="Arial" panose="020B0604020202020204" pitchFamily="34" charset="0"/>
            </a:endParaRPr>
          </a:p>
        </p:txBody>
      </p:sp>
      <p:sp>
        <p:nvSpPr>
          <p:cNvPr id="5" name="Content Placeholder 2"/>
          <p:cNvSpPr txBox="1">
            <a:spLocks/>
          </p:cNvSpPr>
          <p:nvPr/>
        </p:nvSpPr>
        <p:spPr>
          <a:xfrm>
            <a:off x="4918366" y="3138983"/>
            <a:ext cx="3380509" cy="3525053"/>
          </a:xfrm>
          <a:prstGeom prst="rect">
            <a:avLst/>
          </a:prstGeom>
          <a:solidFill>
            <a:srgbClr val="F0F8EC"/>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ar-LY" sz="2000" b="1" dirty="0" smtClean="0">
                <a:solidFill>
                  <a:srgbClr val="0070C0"/>
                </a:solidFill>
              </a:rPr>
              <a:t>2- تمويل الخدمة</a:t>
            </a:r>
            <a:r>
              <a:rPr lang="ar-LY" sz="2000" dirty="0" smtClean="0">
                <a:solidFill>
                  <a:srgbClr val="0070C0"/>
                </a:solidFill>
              </a:rPr>
              <a:t>: </a:t>
            </a:r>
          </a:p>
          <a:p>
            <a:pPr algn="just">
              <a:lnSpc>
                <a:spcPct val="150000"/>
              </a:lnSpc>
            </a:pPr>
            <a:r>
              <a:rPr lang="ar-SA" altLang="ar-LY" sz="2000" dirty="0" smtClean="0">
                <a:latin typeface="Arial" panose="020B0604020202020204" pitchFamily="34" charset="0"/>
                <a:ea typeface="Calibri" panose="020F0502020204030204" pitchFamily="34" charset="0"/>
              </a:rPr>
              <a:t>التنويع في مصادر التمويل</a:t>
            </a:r>
            <a:r>
              <a:rPr lang="ar-LY" altLang="ar-LY" sz="2000" dirty="0" smtClean="0">
                <a:latin typeface="Arial" panose="020B0604020202020204" pitchFamily="34" charset="0"/>
                <a:ea typeface="Calibri" panose="020F0502020204030204" pitchFamily="34" charset="0"/>
              </a:rPr>
              <a:t>، أهم</a:t>
            </a:r>
            <a:r>
              <a:rPr lang="ar-SA" altLang="ar-LY" sz="2000" dirty="0" smtClean="0">
                <a:latin typeface="Arial" panose="020B0604020202020204" pitchFamily="34" charset="0"/>
                <a:ea typeface="Calibri" panose="020F0502020204030204" pitchFamily="34" charset="0"/>
              </a:rPr>
              <a:t>ها </a:t>
            </a:r>
            <a:r>
              <a:rPr lang="ar-LY" altLang="ar-LY" sz="2000" b="1" dirty="0" smtClean="0">
                <a:latin typeface="Arial" panose="020B0604020202020204" pitchFamily="34" charset="0"/>
                <a:ea typeface="Calibri" panose="020F0502020204030204" pitchFamily="34" charset="0"/>
              </a:rPr>
              <a:t>ال</a:t>
            </a:r>
            <a:r>
              <a:rPr lang="ar-SA" altLang="ar-LY" sz="2000" b="1" dirty="0" smtClean="0">
                <a:latin typeface="Arial" panose="020B0604020202020204" pitchFamily="34" charset="0"/>
                <a:ea typeface="Calibri" panose="020F0502020204030204" pitchFamily="34" charset="0"/>
              </a:rPr>
              <a:t>تأمين الصحي العام </a:t>
            </a:r>
            <a:endParaRPr lang="en-GB" altLang="ar-LY" sz="2000" b="1" dirty="0" smtClean="0">
              <a:latin typeface="Arial" panose="020B0604020202020204" pitchFamily="34" charset="0"/>
              <a:ea typeface="Calibri" panose="020F0502020204030204" pitchFamily="34" charset="0"/>
            </a:endParaRPr>
          </a:p>
          <a:p>
            <a:pPr algn="just" eaLnBrk="0" fontAlgn="base" hangingPunct="0">
              <a:lnSpc>
                <a:spcPct val="150000"/>
              </a:lnSpc>
              <a:spcBef>
                <a:spcPct val="0"/>
              </a:spcBef>
              <a:spcAft>
                <a:spcPct val="0"/>
              </a:spcAft>
            </a:pPr>
            <a:r>
              <a:rPr lang="ar-SA" altLang="ar-LY" sz="2000" dirty="0" smtClean="0">
                <a:latin typeface="Arial" panose="020B0604020202020204" pitchFamily="34" charset="0"/>
                <a:ea typeface="Calibri" panose="020F0502020204030204" pitchFamily="34" charset="0"/>
              </a:rPr>
              <a:t>العمل بمبدإ الدفع (التمويل) مقابل الأداء </a:t>
            </a:r>
            <a:endParaRPr lang="ar-LY" altLang="ar-LY" sz="2000" dirty="0" smtClean="0">
              <a:latin typeface="Arial" panose="020B0604020202020204" pitchFamily="34" charset="0"/>
              <a:ea typeface="Calibri" panose="020F0502020204030204" pitchFamily="34" charset="0"/>
            </a:endParaRPr>
          </a:p>
          <a:p>
            <a:pPr algn="just" eaLnBrk="0" fontAlgn="base" hangingPunct="0">
              <a:lnSpc>
                <a:spcPct val="150000"/>
              </a:lnSpc>
              <a:spcBef>
                <a:spcPct val="0"/>
              </a:spcBef>
              <a:spcAft>
                <a:spcPct val="0"/>
              </a:spcAft>
            </a:pPr>
            <a:r>
              <a:rPr lang="ar-SA" altLang="ar-LY" sz="2000" dirty="0" smtClean="0">
                <a:latin typeface="Arial" panose="020B0604020202020204" pitchFamily="34" charset="0"/>
                <a:ea typeface="Calibri" panose="020F0502020204030204" pitchFamily="34" charset="0"/>
              </a:rPr>
              <a:t>والإدارة الاقتصادية للمرافق الصحية</a:t>
            </a:r>
            <a:r>
              <a:rPr lang="ar-SA" altLang="ar-LY" sz="2000" dirty="0" smtClean="0">
                <a:solidFill>
                  <a:srgbClr val="FF0000"/>
                </a:solidFill>
                <a:latin typeface="Arial" panose="020B0604020202020204" pitchFamily="34" charset="0"/>
                <a:ea typeface="Calibri" panose="020F0502020204030204" pitchFamily="34" charset="0"/>
              </a:rPr>
              <a:t> </a:t>
            </a:r>
            <a:endParaRPr lang="en-US" altLang="ar-LY" sz="2000" dirty="0" smtClean="0"/>
          </a:p>
          <a:p>
            <a:pPr marL="0" indent="0" algn="just" eaLnBrk="0" fontAlgn="base" hangingPunct="0">
              <a:lnSpc>
                <a:spcPct val="150000"/>
              </a:lnSpc>
              <a:spcBef>
                <a:spcPct val="0"/>
              </a:spcBef>
              <a:spcAft>
                <a:spcPct val="0"/>
              </a:spcAft>
              <a:buNone/>
            </a:pPr>
            <a:endParaRPr lang="ar-SA" altLang="ar-LY" sz="2000" dirty="0" smtClean="0">
              <a:solidFill>
                <a:srgbClr val="FF0000"/>
              </a:solidFill>
              <a:latin typeface="Arial" panose="020B0604020202020204" pitchFamily="34" charset="0"/>
              <a:ea typeface="Calibri" panose="020F0502020204030204" pitchFamily="34" charset="0"/>
            </a:endParaRPr>
          </a:p>
        </p:txBody>
      </p:sp>
      <p:sp>
        <p:nvSpPr>
          <p:cNvPr id="6" name="Content Placeholder 2"/>
          <p:cNvSpPr txBox="1">
            <a:spLocks/>
          </p:cNvSpPr>
          <p:nvPr/>
        </p:nvSpPr>
        <p:spPr>
          <a:xfrm>
            <a:off x="207220" y="3138980"/>
            <a:ext cx="4285796" cy="3525055"/>
          </a:xfrm>
          <a:prstGeom prst="rect">
            <a:avLst/>
          </a:prstGeom>
          <a:solidFill>
            <a:srgbClr val="EFF5FB"/>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ar-LY" sz="2000" b="1" dirty="0" smtClean="0">
                <a:solidFill>
                  <a:srgbClr val="0070C0"/>
                </a:solidFill>
              </a:rPr>
              <a:t>3- تقديم الخدمة</a:t>
            </a:r>
            <a:r>
              <a:rPr lang="ar-LY" sz="2000" dirty="0" smtClean="0">
                <a:solidFill>
                  <a:srgbClr val="0070C0"/>
                </a:solidFill>
              </a:rPr>
              <a:t>: </a:t>
            </a:r>
          </a:p>
          <a:p>
            <a:pPr algn="just">
              <a:lnSpc>
                <a:spcPct val="150000"/>
              </a:lnSpc>
            </a:pPr>
            <a:r>
              <a:rPr lang="ar-LY" sz="2000" b="1" dirty="0" smtClean="0"/>
              <a:t>إدارات صحية محلية </a:t>
            </a:r>
            <a:r>
              <a:rPr lang="ar-LY" sz="2000" dirty="0" smtClean="0"/>
              <a:t>بالصلاحيات التنفيذية لتدير مجموعة متكاملة من المرافق والخدمات الصحية</a:t>
            </a:r>
          </a:p>
          <a:p>
            <a:pPr algn="just">
              <a:lnSpc>
                <a:spcPct val="150000"/>
              </a:lnSpc>
            </a:pPr>
            <a:r>
              <a:rPr lang="ar-LY" sz="2000" dirty="0" smtClean="0"/>
              <a:t>نطاقها الإداري</a:t>
            </a:r>
            <a:r>
              <a:rPr lang="ar-SA" altLang="ar-LY" sz="2000" dirty="0" smtClean="0">
                <a:latin typeface="Arial" panose="020B0604020202020204" pitchFamily="34" charset="0"/>
                <a:ea typeface="Calibri" panose="020F0502020204030204" pitchFamily="34" charset="0"/>
              </a:rPr>
              <a:t> كبير كفاية لجدوى تشغيلية وصغير كفاية لإدارة فعالة</a:t>
            </a:r>
            <a:endParaRPr lang="ar-SA" altLang="ar-LY" sz="2000" dirty="0" smtClean="0">
              <a:latin typeface="Arial" panose="020B0604020202020204" pitchFamily="34" charset="0"/>
            </a:endParaRPr>
          </a:p>
          <a:p>
            <a:pPr algn="just">
              <a:lnSpc>
                <a:spcPct val="150000"/>
              </a:lnSpc>
            </a:pPr>
            <a:r>
              <a:rPr lang="ar-SA" altLang="ar-LY" sz="2000" dirty="0" smtClean="0">
                <a:latin typeface="Arial" panose="020B0604020202020204" pitchFamily="34" charset="0"/>
                <a:ea typeface="Calibri" panose="020F0502020204030204" pitchFamily="34" charset="0"/>
              </a:rPr>
              <a:t>نظام أف</a:t>
            </a:r>
            <a:r>
              <a:rPr lang="ar-LY" altLang="ar-LY" sz="2000" dirty="0" smtClean="0">
                <a:latin typeface="Arial" panose="020B0604020202020204" pitchFamily="34" charset="0"/>
                <a:ea typeface="Calibri" panose="020F0502020204030204" pitchFamily="34" charset="0"/>
              </a:rPr>
              <a:t>ضل في </a:t>
            </a:r>
            <a:r>
              <a:rPr lang="ar-SA" altLang="ar-LY" sz="2000" dirty="0" smtClean="0">
                <a:latin typeface="Arial" panose="020B0604020202020204" pitchFamily="34" charset="0"/>
                <a:ea typeface="Calibri" panose="020F0502020204030204" pitchFamily="34" charset="0"/>
              </a:rPr>
              <a:t>مواجهة الأزمات الصحية</a:t>
            </a:r>
            <a:r>
              <a:rPr lang="ar-SA" altLang="ar-LY" sz="2000" dirty="0" smtClean="0">
                <a:solidFill>
                  <a:srgbClr val="FF0000"/>
                </a:solidFill>
                <a:latin typeface="Arial" panose="020B0604020202020204" pitchFamily="34" charset="0"/>
                <a:ea typeface="Calibri" panose="020F0502020204030204" pitchFamily="34" charset="0"/>
              </a:rPr>
              <a:t> </a:t>
            </a:r>
            <a:endParaRPr lang="ar-LY" altLang="ar-LY" sz="2000" dirty="0" smtClean="0">
              <a:solidFill>
                <a:srgbClr val="FF0000"/>
              </a:solidFill>
              <a:latin typeface="Arial" panose="020B0604020202020204" pitchFamily="34" charset="0"/>
              <a:ea typeface="Calibri" panose="020F0502020204030204" pitchFamily="34" charset="0"/>
            </a:endParaRPr>
          </a:p>
        </p:txBody>
      </p:sp>
      <p:sp>
        <p:nvSpPr>
          <p:cNvPr id="8"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أول</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الحوكمة وتطبيق اللامركزية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03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4" name="Title 1"/>
          <p:cNvSpPr>
            <a:spLocks noGrp="1"/>
          </p:cNvSpPr>
          <p:nvPr>
            <p:ph type="ctrTitle"/>
          </p:nvPr>
        </p:nvSpPr>
        <p:spPr>
          <a:xfrm>
            <a:off x="195944" y="1122219"/>
            <a:ext cx="11829802" cy="1316182"/>
          </a:xfrm>
          <a:solidFill>
            <a:schemeClr val="tx1">
              <a:lumMod val="50000"/>
              <a:lumOff val="50000"/>
            </a:schemeClr>
          </a:solidFill>
          <a:ln w="76200">
            <a:solidFill>
              <a:schemeClr val="accent1"/>
            </a:solidFill>
          </a:ln>
        </p:spPr>
        <p:txBody>
          <a:bodyPr>
            <a:normAutofit/>
          </a:bodyPr>
          <a:lstStyle/>
          <a:p>
            <a:pPr>
              <a:lnSpc>
                <a:spcPct val="100000"/>
              </a:lnSpc>
            </a:pPr>
            <a:r>
              <a:rPr lang="ar-LY" sz="6800" b="1" dirty="0" smtClean="0">
                <a:solidFill>
                  <a:schemeClr val="bg1"/>
                </a:solidFill>
                <a:effectLst>
                  <a:outerShdw blurRad="38100" dist="38100" dir="2700000" algn="tl">
                    <a:srgbClr val="000000">
                      <a:alpha val="43137"/>
                    </a:srgbClr>
                  </a:outerShdw>
                </a:effectLst>
              </a:rPr>
              <a:t>ملامح الاستراتيجية الوطنية للصحة - ليبيا</a:t>
            </a:r>
            <a:endParaRPr lang="ar-LY" sz="6800" b="1" dirty="0">
              <a:solidFill>
                <a:schemeClr val="bg1"/>
              </a:solidFill>
              <a:effectLst>
                <a:outerShdw blurRad="38100" dist="38100" dir="2700000" algn="tl">
                  <a:srgbClr val="000000">
                    <a:alpha val="43137"/>
                  </a:srgbClr>
                </a:outerShdw>
              </a:effectLst>
            </a:endParaRPr>
          </a:p>
        </p:txBody>
      </p:sp>
      <p:sp>
        <p:nvSpPr>
          <p:cNvPr id="5" name="Subtitle 2"/>
          <p:cNvSpPr>
            <a:spLocks noGrp="1"/>
          </p:cNvSpPr>
          <p:nvPr>
            <p:ph type="subTitle" idx="1"/>
          </p:nvPr>
        </p:nvSpPr>
        <p:spPr>
          <a:xfrm>
            <a:off x="1524000" y="3093517"/>
            <a:ext cx="9144000" cy="702623"/>
          </a:xfrm>
          <a:solidFill>
            <a:schemeClr val="tx2">
              <a:lumMod val="20000"/>
              <a:lumOff val="80000"/>
            </a:schemeClr>
          </a:solidFill>
          <a:ln w="76200">
            <a:solidFill>
              <a:schemeClr val="tx1"/>
            </a:solidFill>
          </a:ln>
        </p:spPr>
        <p:txBody>
          <a:bodyPr>
            <a:normAutofit/>
          </a:bodyPr>
          <a:lstStyle/>
          <a:p>
            <a:r>
              <a:rPr lang="ar-LY" sz="4000" b="1" dirty="0" smtClean="0"/>
              <a:t>د. خالد عبد الحفيظ المغبوب</a:t>
            </a:r>
            <a:endParaRPr lang="ar-LY" sz="4000" b="1" dirty="0"/>
          </a:p>
        </p:txBody>
      </p:sp>
      <p:sp>
        <p:nvSpPr>
          <p:cNvPr id="6" name="Subtitle 2"/>
          <p:cNvSpPr txBox="1">
            <a:spLocks/>
          </p:cNvSpPr>
          <p:nvPr/>
        </p:nvSpPr>
        <p:spPr>
          <a:xfrm>
            <a:off x="3519051" y="4378024"/>
            <a:ext cx="5153891" cy="1468581"/>
          </a:xfrm>
          <a:prstGeom prst="rect">
            <a:avLst/>
          </a:prstGeom>
          <a:solidFill>
            <a:schemeClr val="accent6">
              <a:lumMod val="20000"/>
              <a:lumOff val="80000"/>
            </a:schemeClr>
          </a:solidFill>
          <a:ln w="76200">
            <a:solidFill>
              <a:schemeClr val="accent5">
                <a:lumMod val="50000"/>
              </a:schemeClr>
            </a:solidFill>
          </a:ln>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LY" b="1" dirty="0" smtClean="0"/>
              <a:t>ورشة عمل الاستراتيجية الوطنية لصحة</a:t>
            </a:r>
          </a:p>
          <a:p>
            <a:r>
              <a:rPr lang="ar-LY" b="1" dirty="0" smtClean="0">
                <a:solidFill>
                  <a:srgbClr val="0070C0"/>
                </a:solidFill>
              </a:rPr>
              <a:t>المركز الوطني لتطوير النظام الصحي</a:t>
            </a:r>
          </a:p>
          <a:p>
            <a:r>
              <a:rPr lang="ar-LY" sz="2000" b="1" dirty="0" smtClean="0"/>
              <a:t>طرابلس - 30 سبتمبر 2021</a:t>
            </a:r>
            <a:endParaRPr lang="ar-LY" sz="2000" b="1" dirty="0"/>
          </a:p>
        </p:txBody>
      </p:sp>
    </p:spTree>
    <p:extLst>
      <p:ext uri="{BB962C8B-B14F-4D97-AF65-F5344CB8AC3E}">
        <p14:creationId xmlns:p14="http://schemas.microsoft.com/office/powerpoint/2010/main" val="872130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898334" y="2531210"/>
            <a:ext cx="2975215" cy="2149972"/>
          </a:xfrm>
          <a:prstGeom prst="rect">
            <a:avLst/>
          </a:prstGeom>
          <a:solidFill>
            <a:srgbClr val="FFFAEB"/>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70000"/>
              </a:lnSpc>
            </a:pPr>
            <a:r>
              <a:rPr lang="ar-SA"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نظام المنطقة الصحية</a:t>
            </a:r>
            <a:r>
              <a:rPr lang="ar-LY"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ar-LY"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المتكاملة</a:t>
            </a:r>
            <a:r>
              <a:rPr lang="en-GB"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IDHS    </a:t>
            </a:r>
            <a:endParaRPr lang="ar-SA"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أول</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الحوكمة وتطبيق اللامركزية</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9635" y="1158384"/>
            <a:ext cx="7978204" cy="5535160"/>
          </a:xfrm>
          <a:ln w="28575">
            <a:solidFill>
              <a:schemeClr val="tx1"/>
            </a:solidFill>
          </a:ln>
        </p:spPr>
      </p:pic>
    </p:spTree>
    <p:extLst>
      <p:ext uri="{BB962C8B-B14F-4D97-AF65-F5344CB8AC3E}">
        <p14:creationId xmlns:p14="http://schemas.microsoft.com/office/powerpoint/2010/main" val="524063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24"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smtClean="0">
                <a:solidFill>
                  <a:schemeClr val="bg1"/>
                </a:solidFill>
                <a:effectLst>
                  <a:outerShdw blurRad="38100" dist="38100" dir="2700000" algn="tl">
                    <a:srgbClr val="000000">
                      <a:alpha val="43137"/>
                    </a:srgbClr>
                  </a:outerShdw>
                </a:effectLst>
              </a:rPr>
              <a:t>المحور ال</a:t>
            </a:r>
            <a:r>
              <a:rPr lang="ar-LY" b="1" smtClean="0">
                <a:solidFill>
                  <a:schemeClr val="bg1"/>
                </a:solidFill>
                <a:effectLst>
                  <a:outerShdw blurRad="38100" dist="38100" dir="2700000" algn="tl">
                    <a:srgbClr val="000000">
                      <a:alpha val="43137"/>
                    </a:srgbClr>
                  </a:outerShdw>
                </a:effectLst>
              </a:rPr>
              <a:t>أول</a:t>
            </a:r>
            <a:r>
              <a:rPr lang="ar-EG" b="1" smtClean="0">
                <a:solidFill>
                  <a:schemeClr val="bg1"/>
                </a:solidFill>
                <a:effectLst>
                  <a:outerShdw blurRad="38100" dist="38100" dir="2700000" algn="tl">
                    <a:srgbClr val="000000">
                      <a:alpha val="43137"/>
                    </a:srgbClr>
                  </a:outerShdw>
                </a:effectLst>
              </a:rPr>
              <a:t>: </a:t>
            </a:r>
            <a:r>
              <a:rPr lang="ar-LY" b="1" smtClean="0">
                <a:solidFill>
                  <a:schemeClr val="bg1"/>
                </a:solidFill>
                <a:effectLst>
                  <a:outerShdw blurRad="38100" dist="38100" dir="2700000" algn="tl">
                    <a:srgbClr val="000000">
                      <a:alpha val="43137"/>
                    </a:srgbClr>
                  </a:outerShdw>
                </a:effectLst>
              </a:rPr>
              <a:t>الحوكمة وتطبيق اللامركزية</a:t>
            </a:r>
            <a:endParaRPr lang="en-US" dirty="0">
              <a:solidFill>
                <a:schemeClr val="bg1"/>
              </a:solidFill>
              <a:effectLst>
                <a:outerShdw blurRad="38100" dist="38100" dir="2700000" algn="tl">
                  <a:srgbClr val="000000">
                    <a:alpha val="43137"/>
                  </a:srgbClr>
                </a:outerShdw>
              </a:effectLst>
            </a:endParaRPr>
          </a:p>
        </p:txBody>
      </p:sp>
      <p:grpSp>
        <p:nvGrpSpPr>
          <p:cNvPr id="12289" name="Group 1"/>
          <p:cNvGrpSpPr>
            <a:grpSpLocks/>
          </p:cNvGrpSpPr>
          <p:nvPr/>
        </p:nvGrpSpPr>
        <p:grpSpPr bwMode="auto">
          <a:xfrm>
            <a:off x="5143758" y="763587"/>
            <a:ext cx="4387850" cy="6091238"/>
            <a:chOff x="2753" y="481"/>
            <a:chExt cx="2764" cy="3837"/>
          </a:xfrm>
        </p:grpSpPr>
        <p:sp>
          <p:nvSpPr>
            <p:cNvPr id="12290" name="AutoShape 2"/>
            <p:cNvSpPr>
              <a:spLocks noChangeArrowheads="1"/>
            </p:cNvSpPr>
            <p:nvPr/>
          </p:nvSpPr>
          <p:spPr bwMode="auto">
            <a:xfrm flipV="1">
              <a:off x="2753" y="3551"/>
              <a:ext cx="2764" cy="767"/>
            </a:xfrm>
            <a:custGeom>
              <a:avLst/>
              <a:gdLst>
                <a:gd name="G0" fmla="+- 46096 0 0"/>
                <a:gd name="G1" fmla="+- 1 0 0"/>
                <a:gd name="G2" fmla="+- 65535 0 0"/>
                <a:gd name="G3" fmla="*/ 1 16385 2"/>
                <a:gd name="G4" fmla="*/ 1 29003 51712"/>
                <a:gd name="T0" fmla="*/ 190 w 21600"/>
                <a:gd name="T1" fmla="*/ 3 h 21600"/>
                <a:gd name="T2" fmla="*/ 100 w 21600"/>
                <a:gd name="T3" fmla="*/ 6 h 21600"/>
                <a:gd name="T4" fmla="*/ 10 w 21600"/>
                <a:gd name="T5" fmla="*/ 3 h 21600"/>
                <a:gd name="T6" fmla="*/ 100 w 21600"/>
                <a:gd name="T7" fmla="*/ 0 h 21600"/>
                <a:gd name="T8" fmla="*/ 2882 w 21600"/>
                <a:gd name="T9" fmla="*/ 2880 h 21600"/>
                <a:gd name="T10" fmla="*/ 18718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lnTo>
                    <a:pt x="0" y="0"/>
                  </a:lnTo>
                  <a:close/>
                </a:path>
              </a:pathLst>
            </a:custGeom>
            <a:blipFill dpi="0" rotWithShape="0">
              <a:blip r:embed="rId5"/>
              <a:srcRect/>
              <a:stretch>
                <a:fillRect/>
              </a:stretch>
            </a:blipFill>
            <a:ln w="28575" cap="sq">
              <a:solidFill>
                <a:srgbClr val="002060"/>
              </a:solidFill>
              <a:miter lim="800000"/>
              <a:headEnd/>
              <a:tailEnd/>
            </a:ln>
            <a:effectLst/>
            <a:scene3d>
              <a:camera prst="legacyObliqueTopRight"/>
              <a:lightRig rig="legacyFlat3" dir="b"/>
            </a:scene3d>
            <a:sp3d extrusionH="887400" prstMaterial="legacyMatte">
              <a:bevelT w="13500" h="13500" prst="angle"/>
              <a:bevelB w="13500" h="13500" prst="angle"/>
              <a:extrusionClr>
                <a:srgbClr val="0000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lIns="0" tIns="0" rIns="0" bIns="0" anchor="ctr">
              <a:flatTx/>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buClrTx/>
                <a:buFontTx/>
                <a:buNone/>
              </a:pPr>
              <a:r>
                <a:rPr lang="ar-LY" altLang="ar-LY" sz="2800" b="1" dirty="0">
                  <a:solidFill>
                    <a:schemeClr val="bg1"/>
                  </a:solidFill>
                  <a:latin typeface="Arial" panose="020B0604020202020204" pitchFamily="34" charset="0"/>
                </a:rPr>
                <a:t>الأسرة</a:t>
              </a:r>
              <a:endParaRPr lang="en-US" altLang="ar-LY" sz="2800" b="1" dirty="0">
                <a:solidFill>
                  <a:schemeClr val="bg1"/>
                </a:solidFill>
                <a:latin typeface="Arial" panose="020B0604020202020204" pitchFamily="34" charset="0"/>
              </a:endParaRPr>
            </a:p>
          </p:txBody>
        </p:sp>
        <p:sp>
          <p:nvSpPr>
            <p:cNvPr id="12291" name="AutoShape 3"/>
            <p:cNvSpPr>
              <a:spLocks noChangeArrowheads="1"/>
            </p:cNvSpPr>
            <p:nvPr/>
          </p:nvSpPr>
          <p:spPr bwMode="auto">
            <a:xfrm flipV="1">
              <a:off x="3030" y="2785"/>
              <a:ext cx="2210" cy="765"/>
            </a:xfrm>
            <a:custGeom>
              <a:avLst/>
              <a:gdLst>
                <a:gd name="G0" fmla="+- 46636 0 0"/>
                <a:gd name="G1" fmla="+- 1 0 0"/>
                <a:gd name="G2" fmla="+- 65535 0 0"/>
                <a:gd name="G3" fmla="*/ 1 16385 2"/>
                <a:gd name="G4" fmla="*/ 1 29003 51712"/>
                <a:gd name="T0" fmla="*/ 120 w 21600"/>
                <a:gd name="T1" fmla="*/ 3 h 21600"/>
                <a:gd name="T2" fmla="*/ 64 w 21600"/>
                <a:gd name="T3" fmla="*/ 6 h 21600"/>
                <a:gd name="T4" fmla="*/ 8 w 21600"/>
                <a:gd name="T5" fmla="*/ 3 h 21600"/>
                <a:gd name="T6" fmla="*/ 64 w 21600"/>
                <a:gd name="T7" fmla="*/ 0 h 21600"/>
                <a:gd name="T8" fmla="*/ 3149 w 21600"/>
                <a:gd name="T9" fmla="*/ 3129 h 21600"/>
                <a:gd name="T10" fmla="*/ 18451 w 21600"/>
                <a:gd name="T11" fmla="*/ 18471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lnTo>
                    <a:pt x="0" y="0"/>
                  </a:lnTo>
                  <a:close/>
                </a:path>
              </a:pathLst>
            </a:custGeom>
            <a:blipFill dpi="0" rotWithShape="0">
              <a:blip r:embed="rId6"/>
              <a:srcRect/>
              <a:stretch>
                <a:fillRect/>
              </a:stretch>
            </a:blipFill>
            <a:ln w="28575" cap="sq">
              <a:solidFill>
                <a:srgbClr val="002060"/>
              </a:solidFill>
              <a:miter lim="800000"/>
              <a:headEnd/>
              <a:tailEnd/>
            </a:ln>
            <a:effectLst/>
            <a:scene3d>
              <a:camera prst="legacyObliqueTopRight"/>
              <a:lightRig rig="legacyFlat3" dir="b"/>
            </a:scene3d>
            <a:sp3d extrusionH="887400" prstMaterial="legacyMatte">
              <a:bevelT w="13500" h="13500" prst="angle"/>
              <a:bevelB w="13500" h="13500" prst="angle"/>
              <a:extrusionClr>
                <a:srgbClr val="C0504D"/>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lIns="0" tIns="0" rIns="0" bIns="0" anchor="ctr">
              <a:flatTx/>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buClrTx/>
                <a:buFontTx/>
                <a:buNone/>
              </a:pPr>
              <a:r>
                <a:rPr lang="ar-LY" altLang="ar-LY" sz="2400" b="1" dirty="0">
                  <a:solidFill>
                    <a:schemeClr val="bg1"/>
                  </a:solidFill>
                  <a:latin typeface="Arial" panose="020B0604020202020204" pitchFamily="34" charset="0"/>
                </a:rPr>
                <a:t>المحلة</a:t>
              </a:r>
              <a:endParaRPr lang="en-US" altLang="ar-LY" sz="2400" b="1" dirty="0">
                <a:solidFill>
                  <a:schemeClr val="bg1"/>
                </a:solidFill>
                <a:latin typeface="Arial" panose="020B0604020202020204" pitchFamily="34" charset="0"/>
              </a:endParaRPr>
            </a:p>
          </p:txBody>
        </p:sp>
        <p:sp>
          <p:nvSpPr>
            <p:cNvPr id="12292" name="AutoShape 4"/>
            <p:cNvSpPr>
              <a:spLocks noChangeArrowheads="1"/>
            </p:cNvSpPr>
            <p:nvPr/>
          </p:nvSpPr>
          <p:spPr bwMode="auto">
            <a:xfrm flipV="1">
              <a:off x="3306" y="2016"/>
              <a:ext cx="1658" cy="768"/>
            </a:xfrm>
            <a:custGeom>
              <a:avLst/>
              <a:gdLst>
                <a:gd name="G0" fmla="+- 47536 0 0"/>
                <a:gd name="G1" fmla="+- 1 0 0"/>
                <a:gd name="G2" fmla="+- 65535 0 0"/>
                <a:gd name="G3" fmla="*/ 1 16385 2"/>
                <a:gd name="G4" fmla="*/ 1 29003 51712"/>
                <a:gd name="T0" fmla="*/ 66 w 21600"/>
                <a:gd name="T1" fmla="*/ 3 h 21600"/>
                <a:gd name="T2" fmla="*/ 36 w 21600"/>
                <a:gd name="T3" fmla="*/ 6 h 21600"/>
                <a:gd name="T4" fmla="*/ 6 w 21600"/>
                <a:gd name="T5" fmla="*/ 3 h 21600"/>
                <a:gd name="T6" fmla="*/ 36 w 21600"/>
                <a:gd name="T7" fmla="*/ 0 h 21600"/>
                <a:gd name="T8" fmla="*/ 3606 w 21600"/>
                <a:gd name="T9" fmla="*/ 3600 h 21600"/>
                <a:gd name="T10" fmla="*/ 17994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lnTo>
                    <a:pt x="0" y="0"/>
                  </a:lnTo>
                  <a:close/>
                </a:path>
              </a:pathLst>
            </a:custGeom>
            <a:blipFill dpi="0" rotWithShape="0">
              <a:blip r:embed="rId7"/>
              <a:srcRect/>
              <a:stretch>
                <a:fillRect/>
              </a:stretch>
            </a:blipFill>
            <a:ln w="28575" cap="sq">
              <a:solidFill>
                <a:srgbClr val="002060"/>
              </a:solidFill>
              <a:miter lim="800000"/>
              <a:headEnd/>
              <a:tailEnd/>
            </a:ln>
            <a:effectLst/>
            <a:scene3d>
              <a:camera prst="legacyObliqueTopRight"/>
              <a:lightRig rig="legacyFlat3" dir="b"/>
            </a:scene3d>
            <a:sp3d extrusionH="887400" prstMaterial="legacyMatte">
              <a:bevelT w="13500" h="13500" prst="angle"/>
              <a:bevelB w="13500" h="13500" prst="angle"/>
              <a:extrusionClr>
                <a:srgbClr val="4F81BD"/>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lIns="0" tIns="0" rIns="0" bIns="0" anchor="ctr">
              <a:flatTx/>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buClrTx/>
                <a:buFontTx/>
                <a:buNone/>
              </a:pPr>
              <a:r>
                <a:rPr lang="ar-LY" altLang="ar-LY" sz="2400" b="1" dirty="0">
                  <a:solidFill>
                    <a:schemeClr val="bg1"/>
                  </a:solidFill>
                  <a:latin typeface="Arial" panose="020B0604020202020204" pitchFamily="34" charset="0"/>
                </a:rPr>
                <a:t>البلدية</a:t>
              </a:r>
              <a:endParaRPr lang="en-US" altLang="ar-LY" sz="2400" b="1" dirty="0">
                <a:solidFill>
                  <a:schemeClr val="bg1"/>
                </a:solidFill>
                <a:latin typeface="Arial" panose="020B0604020202020204" pitchFamily="34" charset="0"/>
              </a:endParaRPr>
            </a:p>
          </p:txBody>
        </p:sp>
        <p:sp>
          <p:nvSpPr>
            <p:cNvPr id="12293" name="AutoShape 5"/>
            <p:cNvSpPr>
              <a:spLocks noChangeArrowheads="1"/>
            </p:cNvSpPr>
            <p:nvPr/>
          </p:nvSpPr>
          <p:spPr bwMode="auto">
            <a:xfrm flipV="1">
              <a:off x="3583" y="1250"/>
              <a:ext cx="1104" cy="765"/>
            </a:xfrm>
            <a:custGeom>
              <a:avLst/>
              <a:gdLst>
                <a:gd name="G0" fmla="+- 49336 0 0"/>
                <a:gd name="G1" fmla="+- 1 0 0"/>
                <a:gd name="G2" fmla="+- 65535 0 0"/>
                <a:gd name="G3" fmla="*/ 1 16385 2"/>
                <a:gd name="G4" fmla="*/ 1 29003 51712"/>
                <a:gd name="T0" fmla="*/ 28 w 21600"/>
                <a:gd name="T1" fmla="*/ 3 h 21600"/>
                <a:gd name="T2" fmla="*/ 16 w 21600"/>
                <a:gd name="T3" fmla="*/ 6 h 21600"/>
                <a:gd name="T4" fmla="*/ 4 w 21600"/>
                <a:gd name="T5" fmla="*/ 3 h 21600"/>
                <a:gd name="T6" fmla="*/ 16 w 21600"/>
                <a:gd name="T7" fmla="*/ 0 h 21600"/>
                <a:gd name="T8" fmla="*/ 4502 w 21600"/>
                <a:gd name="T9" fmla="*/ 4513 h 21600"/>
                <a:gd name="T10" fmla="*/ 17098 w 21600"/>
                <a:gd name="T11" fmla="*/ 17087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lnTo>
                    <a:pt x="0" y="0"/>
                  </a:lnTo>
                  <a:close/>
                </a:path>
              </a:pathLst>
            </a:custGeom>
            <a:blipFill dpi="0" rotWithShape="0">
              <a:blip r:embed="rId8"/>
              <a:srcRect/>
              <a:stretch>
                <a:fillRect/>
              </a:stretch>
            </a:blipFill>
            <a:ln w="28575" cap="sq">
              <a:solidFill>
                <a:srgbClr val="002060"/>
              </a:solidFill>
              <a:miter lim="800000"/>
              <a:headEnd/>
              <a:tailEnd/>
            </a:ln>
            <a:effectLst/>
            <a:scene3d>
              <a:camera prst="legacyObliqueTopRight"/>
              <a:lightRig rig="legacyFlat3" dir="b"/>
            </a:scene3d>
            <a:sp3d extrusionH="887400" prstMaterial="legacyMatte">
              <a:bevelT w="13500" h="13500" prst="angle"/>
              <a:bevelB w="13500" h="13500" prst="angle"/>
              <a:extrusionClr>
                <a:srgbClr val="800080"/>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lIns="0" tIns="0" rIns="0" bIns="0" anchor="ctr">
              <a:flatTx/>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buClrTx/>
                <a:buFontTx/>
                <a:buNone/>
              </a:pPr>
              <a:r>
                <a:rPr lang="ar-LY" altLang="ar-LY" sz="2400" b="1" dirty="0">
                  <a:solidFill>
                    <a:schemeClr val="bg1"/>
                  </a:solidFill>
                  <a:latin typeface="Arial" panose="020B0604020202020204" pitchFamily="34" charset="0"/>
                </a:rPr>
                <a:t>الإقليم</a:t>
              </a:r>
              <a:endParaRPr lang="en-US" altLang="ar-LY" sz="2400" b="1" dirty="0">
                <a:solidFill>
                  <a:schemeClr val="bg1"/>
                </a:solidFill>
                <a:latin typeface="Arial" panose="020B0604020202020204" pitchFamily="34" charset="0"/>
              </a:endParaRPr>
            </a:p>
          </p:txBody>
        </p:sp>
        <p:sp>
          <p:nvSpPr>
            <p:cNvPr id="12294" name="Freeform 6"/>
            <p:cNvSpPr>
              <a:spLocks noChangeArrowheads="1"/>
            </p:cNvSpPr>
            <p:nvPr/>
          </p:nvSpPr>
          <p:spPr bwMode="auto">
            <a:xfrm flipV="1">
              <a:off x="3858" y="481"/>
              <a:ext cx="553" cy="768"/>
            </a:xfrm>
            <a:custGeom>
              <a:avLst/>
              <a:gdLst>
                <a:gd name="G0" fmla="+- 54736 0 0"/>
                <a:gd name="G1" fmla="+- 1 0 0"/>
                <a:gd name="G2" fmla="+- 2 0 0"/>
                <a:gd name="G3" fmla="*/ 1 2543 44192"/>
                <a:gd name="T0" fmla="*/ 6 w 21600"/>
                <a:gd name="T1" fmla="*/ 3 h 21600"/>
                <a:gd name="T2" fmla="*/ 4 w 21600"/>
                <a:gd name="T3" fmla="*/ 6 h 21600"/>
                <a:gd name="T4" fmla="*/ 2 w 21600"/>
                <a:gd name="T5" fmla="*/ 3 h 21600"/>
                <a:gd name="T6" fmla="*/ 4 w 21600"/>
                <a:gd name="T7" fmla="*/ 0 h 21600"/>
                <a:gd name="T8" fmla="*/ 7217 w 21600"/>
                <a:gd name="T9" fmla="*/ 7200 h 21600"/>
                <a:gd name="T10" fmla="*/ 14383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21600" y="0"/>
                  </a:lnTo>
                  <a:lnTo>
                    <a:pt x="0" y="0"/>
                  </a:lnTo>
                  <a:close/>
                </a:path>
              </a:pathLst>
            </a:custGeom>
            <a:blipFill dpi="0" rotWithShape="0">
              <a:blip r:embed="rId9"/>
              <a:srcRect/>
              <a:stretch>
                <a:fillRect/>
              </a:stretch>
            </a:blipFill>
            <a:ln w="28575" cap="sq">
              <a:solidFill>
                <a:srgbClr val="002060"/>
              </a:solidFill>
              <a:round/>
              <a:headEnd/>
              <a:tailEnd/>
            </a:ln>
            <a:effectLst/>
            <a:scene3d>
              <a:camera prst="legacyObliqueTopRight"/>
              <a:lightRig rig="legacyFlat3" dir="b"/>
            </a:scene3d>
            <a:sp3d extrusionH="887400" prstMaterial="legacyMatte">
              <a:bevelT w="13500" h="13500" prst="angle"/>
              <a:bevelB w="13500" h="13500" prst="angle"/>
              <a:extrusionClr>
                <a:srgbClr val="EEECE1"/>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flatTx/>
            </a:bodyPr>
            <a:lstStyle/>
            <a:p>
              <a:endParaRPr lang="ar-LY"/>
            </a:p>
          </p:txBody>
        </p:sp>
      </p:grpSp>
      <p:grpSp>
        <p:nvGrpSpPr>
          <p:cNvPr id="12296" name="Group 8"/>
          <p:cNvGrpSpPr>
            <a:grpSpLocks/>
          </p:cNvGrpSpPr>
          <p:nvPr/>
        </p:nvGrpSpPr>
        <p:grpSpPr bwMode="auto">
          <a:xfrm>
            <a:off x="1600460" y="763587"/>
            <a:ext cx="4556126" cy="6091238"/>
            <a:chOff x="521" y="481"/>
            <a:chExt cx="2870" cy="3837"/>
          </a:xfrm>
        </p:grpSpPr>
        <p:sp>
          <p:nvSpPr>
            <p:cNvPr id="12297" name="AutoShape 9"/>
            <p:cNvSpPr>
              <a:spLocks noChangeArrowheads="1"/>
            </p:cNvSpPr>
            <p:nvPr/>
          </p:nvSpPr>
          <p:spPr bwMode="auto">
            <a:xfrm flipV="1">
              <a:off x="521" y="3551"/>
              <a:ext cx="2870" cy="767"/>
            </a:xfrm>
            <a:custGeom>
              <a:avLst/>
              <a:gdLst>
                <a:gd name="G0" fmla="+- 46096 0 0"/>
                <a:gd name="G1" fmla="+- 1 0 0"/>
                <a:gd name="G2" fmla="+- 65535 0 0"/>
                <a:gd name="G3" fmla="*/ 1 16385 2"/>
                <a:gd name="G4" fmla="*/ 1 29003 51712"/>
                <a:gd name="T0" fmla="*/ 1972 w 21600"/>
                <a:gd name="T1" fmla="*/ 180 h 21600"/>
                <a:gd name="T2" fmla="*/ 1038 w 21600"/>
                <a:gd name="T3" fmla="*/ 360 h 21600"/>
                <a:gd name="T4" fmla="*/ 104 w 21600"/>
                <a:gd name="T5" fmla="*/ 180 h 21600"/>
                <a:gd name="T6" fmla="*/ 1038 w 21600"/>
                <a:gd name="T7" fmla="*/ 0 h 21600"/>
                <a:gd name="T8" fmla="*/ 2882 w 21600"/>
                <a:gd name="T9" fmla="*/ 2880 h 21600"/>
                <a:gd name="T10" fmla="*/ 18718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lnTo>
                    <a:pt x="0" y="0"/>
                  </a:lnTo>
                  <a:close/>
                </a:path>
              </a:pathLst>
            </a:custGeom>
            <a:blipFill dpi="0" rotWithShape="0">
              <a:blip r:embed="rId10"/>
              <a:srcRect/>
              <a:stretch>
                <a:fillRect/>
              </a:stretch>
            </a:blipFill>
            <a:ln w="28575" cap="sq">
              <a:solidFill>
                <a:srgbClr val="002060"/>
              </a:solidFill>
              <a:miter lim="800000"/>
              <a:headEnd/>
              <a:tailEnd/>
            </a:ln>
            <a:effectLst/>
            <a:scene3d>
              <a:camera prst="legacyObliqueTopRight"/>
              <a:lightRig rig="legacyFlat3" dir="b"/>
            </a:scene3d>
            <a:sp3d extrusionH="887400" prstMaterial="legacyMatte">
              <a:bevelT w="13500" h="13500" prst="angle"/>
              <a:bevelB w="13500" h="13500" prst="angle"/>
              <a:extrusionClr>
                <a:srgbClr val="0000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lIns="0" tIns="0" rIns="0" bIns="0" anchor="ctr">
              <a:flatTx/>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buClrTx/>
                <a:buFontTx/>
                <a:buNone/>
              </a:pPr>
              <a:r>
                <a:rPr lang="ar-LY" altLang="ar-LY" sz="2800" b="1" dirty="0">
                  <a:solidFill>
                    <a:schemeClr val="bg1"/>
                  </a:solidFill>
                </a:rPr>
                <a:t>العناية الشخصية</a:t>
              </a:r>
              <a:endParaRPr lang="en-US" altLang="ar-LY" sz="2800" b="1" dirty="0">
                <a:solidFill>
                  <a:schemeClr val="bg1"/>
                </a:solidFill>
              </a:endParaRPr>
            </a:p>
          </p:txBody>
        </p:sp>
        <p:sp>
          <p:nvSpPr>
            <p:cNvPr id="12298" name="AutoShape 10"/>
            <p:cNvSpPr>
              <a:spLocks noChangeArrowheads="1"/>
            </p:cNvSpPr>
            <p:nvPr/>
          </p:nvSpPr>
          <p:spPr bwMode="auto">
            <a:xfrm flipV="1">
              <a:off x="808" y="2785"/>
              <a:ext cx="2293" cy="765"/>
            </a:xfrm>
            <a:custGeom>
              <a:avLst/>
              <a:gdLst>
                <a:gd name="G0" fmla="+- 46636 0 0"/>
                <a:gd name="G1" fmla="+- 1 0 0"/>
                <a:gd name="G2" fmla="+- 65535 0 0"/>
                <a:gd name="G3" fmla="*/ 1 16385 2"/>
                <a:gd name="G4" fmla="*/ 1 29003 51712"/>
                <a:gd name="T0" fmla="*/ 1555 w 21600"/>
                <a:gd name="T1" fmla="*/ 179 h 21600"/>
                <a:gd name="T2" fmla="*/ 830 w 21600"/>
                <a:gd name="T3" fmla="*/ 359 h 21600"/>
                <a:gd name="T4" fmla="*/ 104 w 21600"/>
                <a:gd name="T5" fmla="*/ 179 h 21600"/>
                <a:gd name="T6" fmla="*/ 830 w 21600"/>
                <a:gd name="T7" fmla="*/ 0 h 21600"/>
                <a:gd name="T8" fmla="*/ 3151 w 21600"/>
                <a:gd name="T9" fmla="*/ 3129 h 21600"/>
                <a:gd name="T10" fmla="*/ 18449 w 21600"/>
                <a:gd name="T11" fmla="*/ 18471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lnTo>
                    <a:pt x="0" y="0"/>
                  </a:lnTo>
                  <a:close/>
                </a:path>
              </a:pathLst>
            </a:custGeom>
            <a:blipFill dpi="0" rotWithShape="0">
              <a:blip r:embed="rId11"/>
              <a:srcRect/>
              <a:stretch>
                <a:fillRect/>
              </a:stretch>
            </a:blipFill>
            <a:ln w="28575" cap="sq">
              <a:solidFill>
                <a:srgbClr val="002060"/>
              </a:solidFill>
              <a:miter lim="800000"/>
              <a:headEnd/>
              <a:tailEnd/>
            </a:ln>
            <a:effectLst/>
            <a:scene3d>
              <a:camera prst="legacyObliqueTopRight"/>
              <a:lightRig rig="legacyFlat3" dir="b"/>
            </a:scene3d>
            <a:sp3d extrusionH="887400" prstMaterial="legacyMatte">
              <a:bevelT w="13500" h="13500" prst="angle"/>
              <a:bevelB w="13500" h="13500" prst="angle"/>
              <a:extrusionClr>
                <a:srgbClr val="C0504D"/>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lIns="0" tIns="0" rIns="0" bIns="0" anchor="ctr">
              <a:flatTx/>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buClrTx/>
                <a:buFontTx/>
                <a:buNone/>
              </a:pPr>
              <a:r>
                <a:rPr lang="ar-LY" altLang="ar-LY" sz="2400" b="1" dirty="0">
                  <a:solidFill>
                    <a:schemeClr val="bg1"/>
                  </a:solidFill>
                </a:rPr>
                <a:t>طبيب الصحة العامة</a:t>
              </a:r>
            </a:p>
            <a:p>
              <a:pPr algn="ctr">
                <a:buClrTx/>
                <a:buFontTx/>
                <a:buNone/>
              </a:pPr>
              <a:r>
                <a:rPr lang="ar-LY" altLang="ar-LY" sz="2400" b="1" dirty="0">
                  <a:solidFill>
                    <a:schemeClr val="bg1"/>
                  </a:solidFill>
                </a:rPr>
                <a:t>طبيب الأسرة</a:t>
              </a:r>
              <a:endParaRPr lang="en-US" altLang="ar-LY" sz="2400" b="1" dirty="0">
                <a:solidFill>
                  <a:schemeClr val="bg1"/>
                </a:solidFill>
              </a:endParaRPr>
            </a:p>
          </p:txBody>
        </p:sp>
        <p:sp>
          <p:nvSpPr>
            <p:cNvPr id="12299" name="AutoShape 11"/>
            <p:cNvSpPr>
              <a:spLocks noChangeArrowheads="1"/>
            </p:cNvSpPr>
            <p:nvPr/>
          </p:nvSpPr>
          <p:spPr bwMode="auto">
            <a:xfrm flipV="1">
              <a:off x="1095" y="2016"/>
              <a:ext cx="1722" cy="768"/>
            </a:xfrm>
            <a:custGeom>
              <a:avLst/>
              <a:gdLst>
                <a:gd name="G0" fmla="+- 47536 0 0"/>
                <a:gd name="G1" fmla="+- 1 0 0"/>
                <a:gd name="G2" fmla="+- 65535 0 0"/>
                <a:gd name="G3" fmla="*/ 1 16385 2"/>
                <a:gd name="G4" fmla="*/ 1 29003 51712"/>
                <a:gd name="T0" fmla="*/ 1142 w 21600"/>
                <a:gd name="T1" fmla="*/ 180 h 21600"/>
                <a:gd name="T2" fmla="*/ 623 w 21600"/>
                <a:gd name="T3" fmla="*/ 360 h 21600"/>
                <a:gd name="T4" fmla="*/ 104 w 21600"/>
                <a:gd name="T5" fmla="*/ 180 h 21600"/>
                <a:gd name="T6" fmla="*/ 623 w 21600"/>
                <a:gd name="T7" fmla="*/ 0 h 21600"/>
                <a:gd name="T8" fmla="*/ 3606 w 21600"/>
                <a:gd name="T9" fmla="*/ 3600 h 21600"/>
                <a:gd name="T10" fmla="*/ 17994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lnTo>
                    <a:pt x="0" y="0"/>
                  </a:lnTo>
                  <a:close/>
                </a:path>
              </a:pathLst>
            </a:custGeom>
            <a:blipFill dpi="0" rotWithShape="0">
              <a:blip r:embed="rId12"/>
              <a:srcRect/>
              <a:stretch>
                <a:fillRect/>
              </a:stretch>
            </a:blipFill>
            <a:ln w="28575" cap="sq">
              <a:solidFill>
                <a:srgbClr val="002060"/>
              </a:solidFill>
              <a:miter lim="800000"/>
              <a:headEnd/>
              <a:tailEnd/>
            </a:ln>
            <a:effectLst/>
            <a:scene3d>
              <a:camera prst="legacyObliqueTopRight"/>
              <a:lightRig rig="legacyFlat3" dir="b"/>
            </a:scene3d>
            <a:sp3d extrusionH="887400" prstMaterial="legacyMatte">
              <a:bevelT w="13500" h="13500" prst="angle"/>
              <a:bevelB w="13500" h="13500" prst="angle"/>
              <a:extrusionClr>
                <a:srgbClr val="4F81BD"/>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lIns="0" tIns="0" rIns="0" bIns="0" anchor="ctr">
              <a:flatTx/>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buClrTx/>
                <a:buFontTx/>
                <a:buNone/>
              </a:pPr>
              <a:r>
                <a:rPr lang="ar-LY" altLang="ar-LY" sz="2000" b="1" dirty="0">
                  <a:solidFill>
                    <a:schemeClr val="bg1"/>
                  </a:solidFill>
                </a:rPr>
                <a:t>طقم طبي مختص</a:t>
              </a:r>
              <a:endParaRPr lang="en-US" altLang="ar-LY" sz="2000" b="1" dirty="0">
                <a:solidFill>
                  <a:schemeClr val="bg1"/>
                </a:solidFill>
              </a:endParaRPr>
            </a:p>
          </p:txBody>
        </p:sp>
        <p:sp>
          <p:nvSpPr>
            <p:cNvPr id="12300" name="AutoShape 12"/>
            <p:cNvSpPr>
              <a:spLocks noChangeArrowheads="1"/>
            </p:cNvSpPr>
            <p:nvPr/>
          </p:nvSpPr>
          <p:spPr bwMode="auto">
            <a:xfrm flipV="1">
              <a:off x="1382" y="1250"/>
              <a:ext cx="1146" cy="765"/>
            </a:xfrm>
            <a:custGeom>
              <a:avLst/>
              <a:gdLst>
                <a:gd name="G0" fmla="+- 49336 0 0"/>
                <a:gd name="G1" fmla="+- 1 0 0"/>
                <a:gd name="G2" fmla="+- 65535 0 0"/>
                <a:gd name="G3" fmla="*/ 1 16385 2"/>
                <a:gd name="G4" fmla="*/ 1 29003 51712"/>
                <a:gd name="T0" fmla="*/ 725 w 21600"/>
                <a:gd name="T1" fmla="*/ 179 h 21600"/>
                <a:gd name="T2" fmla="*/ 415 w 21600"/>
                <a:gd name="T3" fmla="*/ 359 h 21600"/>
                <a:gd name="T4" fmla="*/ 104 w 21600"/>
                <a:gd name="T5" fmla="*/ 179 h 21600"/>
                <a:gd name="T6" fmla="*/ 415 w 21600"/>
                <a:gd name="T7" fmla="*/ 0 h 21600"/>
                <a:gd name="T8" fmla="*/ 4508 w 21600"/>
                <a:gd name="T9" fmla="*/ 4513 h 21600"/>
                <a:gd name="T10" fmla="*/ 17092 w 21600"/>
                <a:gd name="T11" fmla="*/ 17087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lnTo>
                    <a:pt x="0" y="0"/>
                  </a:lnTo>
                  <a:close/>
                </a:path>
              </a:pathLst>
            </a:custGeom>
            <a:blipFill dpi="0" rotWithShape="0">
              <a:blip r:embed="rId13"/>
              <a:srcRect/>
              <a:stretch>
                <a:fillRect/>
              </a:stretch>
            </a:blipFill>
            <a:ln w="28575" cap="sq">
              <a:solidFill>
                <a:srgbClr val="002060"/>
              </a:solidFill>
              <a:miter lim="800000"/>
              <a:headEnd/>
              <a:tailEnd/>
            </a:ln>
            <a:effectLst/>
            <a:scene3d>
              <a:camera prst="legacyObliqueTopRight"/>
              <a:lightRig rig="legacyFlat3" dir="b"/>
            </a:scene3d>
            <a:sp3d extrusionH="887400" prstMaterial="legacyMatte">
              <a:bevelT w="13500" h="13500" prst="angle"/>
              <a:bevelB w="13500" h="13500" prst="angle"/>
              <a:extrusionClr>
                <a:srgbClr val="800080"/>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lIns="0" tIns="0" rIns="0" bIns="0" anchor="ctr">
              <a:flatTx/>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buClrTx/>
                <a:buFontTx/>
                <a:buNone/>
              </a:pPr>
              <a:r>
                <a:rPr lang="ar-LY" altLang="ar-LY" b="1" dirty="0">
                  <a:solidFill>
                    <a:schemeClr val="bg1"/>
                  </a:solidFill>
                </a:rPr>
                <a:t>طقم طبي </a:t>
              </a:r>
            </a:p>
            <a:p>
              <a:pPr algn="ctr">
                <a:buClrTx/>
                <a:buFontTx/>
                <a:buNone/>
              </a:pPr>
              <a:r>
                <a:rPr lang="ar-LY" altLang="ar-LY" b="1" dirty="0">
                  <a:solidFill>
                    <a:schemeClr val="bg1"/>
                  </a:solidFill>
                </a:rPr>
                <a:t>باختصاص دقيق</a:t>
              </a:r>
              <a:endParaRPr lang="en-US" altLang="ar-LY" b="1" dirty="0">
                <a:solidFill>
                  <a:schemeClr val="bg1"/>
                </a:solidFill>
              </a:endParaRPr>
            </a:p>
          </p:txBody>
        </p:sp>
        <p:sp>
          <p:nvSpPr>
            <p:cNvPr id="12301" name="Freeform 13"/>
            <p:cNvSpPr>
              <a:spLocks noChangeArrowheads="1"/>
            </p:cNvSpPr>
            <p:nvPr/>
          </p:nvSpPr>
          <p:spPr bwMode="auto">
            <a:xfrm flipV="1">
              <a:off x="1669" y="481"/>
              <a:ext cx="574" cy="768"/>
            </a:xfrm>
            <a:custGeom>
              <a:avLst/>
              <a:gdLst>
                <a:gd name="G0" fmla="+- 54736 0 0"/>
                <a:gd name="G1" fmla="+- 1 0 0"/>
                <a:gd name="G2" fmla="+- 65535 0 0"/>
                <a:gd name="G3" fmla="*/ 1 16385 2"/>
                <a:gd name="G4" fmla="*/ 1 29003 51712"/>
                <a:gd name="T0" fmla="*/ 312 w 21600"/>
                <a:gd name="T1" fmla="*/ 180 h 21600"/>
                <a:gd name="T2" fmla="*/ 208 w 21600"/>
                <a:gd name="T3" fmla="*/ 360 h 21600"/>
                <a:gd name="T4" fmla="*/ 104 w 21600"/>
                <a:gd name="T5" fmla="*/ 180 h 21600"/>
                <a:gd name="T6" fmla="*/ 208 w 21600"/>
                <a:gd name="T7" fmla="*/ 0 h 21600"/>
                <a:gd name="T8" fmla="*/ 7217 w 21600"/>
                <a:gd name="T9" fmla="*/ 7200 h 21600"/>
                <a:gd name="T10" fmla="*/ 14383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21600" y="0"/>
                  </a:lnTo>
                  <a:lnTo>
                    <a:pt x="0" y="0"/>
                  </a:lnTo>
                  <a:close/>
                </a:path>
              </a:pathLst>
            </a:custGeom>
            <a:blipFill dpi="0" rotWithShape="0">
              <a:blip r:embed="rId14"/>
              <a:srcRect/>
              <a:stretch>
                <a:fillRect/>
              </a:stretch>
            </a:blipFill>
            <a:ln w="28575" cap="sq">
              <a:solidFill>
                <a:srgbClr val="002060"/>
              </a:solidFill>
              <a:round/>
              <a:headEnd/>
              <a:tailEnd/>
            </a:ln>
            <a:effectLst/>
            <a:scene3d>
              <a:camera prst="legacyObliqueTopRight"/>
              <a:lightRig rig="legacyFlat3" dir="b"/>
            </a:scene3d>
            <a:sp3d extrusionH="887400" prstMaterial="legacyMatte">
              <a:bevelT w="13500" h="13500" prst="angle"/>
              <a:bevelB w="13500" h="13500" prst="angle"/>
              <a:extrusionClr>
                <a:srgbClr val="EEECE1"/>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flatTx/>
            </a:bodyPr>
            <a:lstStyle/>
            <a:p>
              <a:endParaRPr lang="ar-LY"/>
            </a:p>
          </p:txBody>
        </p:sp>
      </p:grpSp>
      <p:sp>
        <p:nvSpPr>
          <p:cNvPr id="12302" name="Text Box 14"/>
          <p:cNvSpPr txBox="1">
            <a:spLocks noChangeArrowheads="1"/>
          </p:cNvSpPr>
          <p:nvPr/>
        </p:nvSpPr>
        <p:spPr bwMode="auto">
          <a:xfrm>
            <a:off x="6425491" y="1484785"/>
            <a:ext cx="1944687"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spcBef>
                <a:spcPts val="1000"/>
              </a:spcBef>
            </a:pPr>
            <a:r>
              <a:rPr lang="ar-LY" altLang="ar-LY" sz="2000" b="1" dirty="0">
                <a:latin typeface="Arial" panose="020B0604020202020204" pitchFamily="34" charset="0"/>
              </a:rPr>
              <a:t>الوطني</a:t>
            </a:r>
            <a:endParaRPr lang="en-US" altLang="ar-LY" sz="2000" b="1" dirty="0">
              <a:latin typeface="Arial" panose="020B0604020202020204" pitchFamily="34" charset="0"/>
            </a:endParaRPr>
          </a:p>
        </p:txBody>
      </p:sp>
      <p:sp>
        <p:nvSpPr>
          <p:cNvPr id="12303" name="Text Box 15"/>
          <p:cNvSpPr txBox="1">
            <a:spLocks noChangeArrowheads="1"/>
          </p:cNvSpPr>
          <p:nvPr/>
        </p:nvSpPr>
        <p:spPr bwMode="auto">
          <a:xfrm>
            <a:off x="2969107" y="1196753"/>
            <a:ext cx="1944687"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r>
              <a:rPr lang="ar-LY" altLang="ar-LY" sz="2000" b="1" dirty="0">
                <a:latin typeface="Arial" panose="020B0604020202020204" pitchFamily="34" charset="0"/>
              </a:rPr>
              <a:t>رعاية </a:t>
            </a:r>
          </a:p>
          <a:p>
            <a:pPr algn="ctr"/>
            <a:r>
              <a:rPr lang="ar-LY" altLang="ar-LY" sz="2000" b="1" dirty="0">
                <a:latin typeface="Arial" panose="020B0604020202020204" pitchFamily="34" charset="0"/>
              </a:rPr>
              <a:t>مستوى وطني</a:t>
            </a:r>
            <a:endParaRPr lang="en-US" altLang="ar-LY" sz="2000" b="1" dirty="0">
              <a:latin typeface="Arial" panose="020B0604020202020204" pitchFamily="34" charset="0"/>
            </a:endParaRPr>
          </a:p>
        </p:txBody>
      </p:sp>
      <p:sp>
        <p:nvSpPr>
          <p:cNvPr id="12304" name="Text Box 16"/>
          <p:cNvSpPr txBox="1">
            <a:spLocks noChangeArrowheads="1"/>
          </p:cNvSpPr>
          <p:nvPr/>
        </p:nvSpPr>
        <p:spPr bwMode="auto">
          <a:xfrm rot="17418490">
            <a:off x="574419" y="3560562"/>
            <a:ext cx="3524204" cy="580032"/>
          </a:xfrm>
          <a:prstGeom prst="rect">
            <a:avLst/>
          </a:prstGeom>
          <a:solidFill>
            <a:srgbClr val="EFF5FB"/>
          </a:solidFill>
          <a:ln w="28575" cap="flat">
            <a:solidFill>
              <a:srgbClr val="3465A4"/>
            </a:solidFill>
            <a:round/>
            <a:headEnd/>
            <a:tailEnd/>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nSpc>
                <a:spcPct val="150000"/>
              </a:lnSpc>
              <a:buClrTx/>
              <a:buFontTx/>
              <a:buNone/>
            </a:pPr>
            <a:r>
              <a:rPr lang="ar-LY" altLang="ar-LY" sz="2400" b="1" dirty="0">
                <a:solidFill>
                  <a:schemeClr val="tx1"/>
                </a:solidFill>
                <a:effectLst>
                  <a:outerShdw blurRad="38100" dist="38100" dir="2700000" algn="tl">
                    <a:srgbClr val="000000">
                      <a:alpha val="43137"/>
                    </a:srgbClr>
                  </a:outerShdw>
                </a:effectLst>
                <a:latin typeface="Arial" panose="020B0604020202020204" pitchFamily="34" charset="0"/>
              </a:rPr>
              <a:t>الثـــالث      الثاني         الأول  </a:t>
            </a:r>
            <a:endParaRPr lang="en-US" altLang="ar-LY" sz="2400" b="1" dirty="0">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12305" name="Text Box 17"/>
          <p:cNvSpPr txBox="1">
            <a:spLocks noChangeArrowheads="1"/>
          </p:cNvSpPr>
          <p:nvPr/>
        </p:nvSpPr>
        <p:spPr bwMode="auto">
          <a:xfrm>
            <a:off x="1230570" y="635635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buClrTx/>
              <a:buFontTx/>
              <a:buNone/>
            </a:pPr>
            <a:r>
              <a:rPr lang="en-US" altLang="ar-LY" sz="1200">
                <a:solidFill>
                  <a:srgbClr val="898989"/>
                </a:solidFill>
              </a:rPr>
              <a:t>Tripoli 30/06/13</a:t>
            </a:r>
          </a:p>
        </p:txBody>
      </p:sp>
      <p:sp>
        <p:nvSpPr>
          <p:cNvPr id="12306" name="Text Box 18"/>
          <p:cNvSpPr txBox="1">
            <a:spLocks noChangeArrowheads="1"/>
          </p:cNvSpPr>
          <p:nvPr/>
        </p:nvSpPr>
        <p:spPr bwMode="auto">
          <a:xfrm>
            <a:off x="3897570" y="6356351"/>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ctr">
              <a:buClrTx/>
              <a:buFontTx/>
              <a:buNone/>
            </a:pPr>
            <a:r>
              <a:rPr lang="en-US" altLang="ar-LY" sz="1200">
                <a:solidFill>
                  <a:srgbClr val="898989"/>
                </a:solidFill>
              </a:rPr>
              <a:t>Specialized Health Facility Planning Workshop</a:t>
            </a:r>
          </a:p>
        </p:txBody>
      </p:sp>
      <p:sp>
        <p:nvSpPr>
          <p:cNvPr id="12307" name="Text Box 19"/>
          <p:cNvSpPr txBox="1">
            <a:spLocks noChangeArrowheads="1"/>
          </p:cNvSpPr>
          <p:nvPr/>
        </p:nvSpPr>
        <p:spPr bwMode="auto">
          <a:xfrm>
            <a:off x="7326570" y="635635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lgn="r">
              <a:buClrTx/>
              <a:buFontTx/>
              <a:buNone/>
            </a:pPr>
            <a:fld id="{DC37F680-CC9F-4A36-8DC5-33E86F4F34E9}" type="slidenum">
              <a:rPr lang="en-US" altLang="ar-LY" sz="1200">
                <a:solidFill>
                  <a:srgbClr val="898989"/>
                </a:solidFill>
              </a:rPr>
              <a:pPr algn="r">
                <a:buClrTx/>
                <a:buFontTx/>
                <a:buNone/>
              </a:pPr>
              <a:t>21</a:t>
            </a:fld>
            <a:endParaRPr lang="en-US" altLang="ar-LY" sz="1200">
              <a:solidFill>
                <a:srgbClr val="898989"/>
              </a:solidFill>
            </a:endParaRPr>
          </a:p>
        </p:txBody>
      </p:sp>
      <p:sp>
        <p:nvSpPr>
          <p:cNvPr id="23" name="Text Box 16"/>
          <p:cNvSpPr txBox="1">
            <a:spLocks noChangeArrowheads="1"/>
          </p:cNvSpPr>
          <p:nvPr/>
        </p:nvSpPr>
        <p:spPr bwMode="auto">
          <a:xfrm rot="17428089">
            <a:off x="581956" y="3396656"/>
            <a:ext cx="2282697" cy="525401"/>
          </a:xfrm>
          <a:prstGeom prst="rect">
            <a:avLst/>
          </a:prstGeom>
          <a:solidFill>
            <a:srgbClr val="F0F8EC"/>
          </a:solidFill>
          <a:ln w="28575" cap="flat">
            <a:solidFill>
              <a:srgbClr val="3465A4"/>
            </a:solidFill>
            <a:round/>
            <a:headEnd/>
            <a:tailEnd/>
          </a:ln>
          <a:effectLs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Arial" panose="020B0604020202020204" pitchFamily="34" charset="0"/>
              </a:defRPr>
            </a:lvl9pPr>
          </a:lstStyle>
          <a:p>
            <a:pPr>
              <a:buClrTx/>
              <a:buFontTx/>
              <a:buNone/>
            </a:pPr>
            <a:r>
              <a:rPr lang="ar-LY" altLang="ar-LY" sz="2800" b="1" dirty="0" smtClean="0">
                <a:solidFill>
                  <a:srgbClr val="00B0F0"/>
                </a:solidFill>
                <a:latin typeface="Arial" panose="020B0604020202020204" pitchFamily="34" charset="0"/>
              </a:rPr>
              <a:t>مستويات </a:t>
            </a:r>
            <a:r>
              <a:rPr lang="ar-LY" altLang="ar-LY" sz="2800" b="1" dirty="0">
                <a:solidFill>
                  <a:srgbClr val="00B0F0"/>
                </a:solidFill>
                <a:latin typeface="Arial" panose="020B0604020202020204" pitchFamily="34" charset="0"/>
              </a:rPr>
              <a:t>الخدمة</a:t>
            </a:r>
            <a:endParaRPr lang="en-US" altLang="ar-LY" sz="2800" b="1" dirty="0">
              <a:solidFill>
                <a:srgbClr val="00B0F0"/>
              </a:solidFill>
              <a:latin typeface="Arial" panose="020B0604020202020204" pitchFamily="34" charset="0"/>
            </a:endParaRPr>
          </a:p>
        </p:txBody>
      </p:sp>
      <p:sp>
        <p:nvSpPr>
          <p:cNvPr id="22" name="Title 1"/>
          <p:cNvSpPr txBox="1">
            <a:spLocks/>
          </p:cNvSpPr>
          <p:nvPr/>
        </p:nvSpPr>
        <p:spPr>
          <a:xfrm>
            <a:off x="9785237" y="2522561"/>
            <a:ext cx="2144974" cy="1828800"/>
          </a:xfrm>
          <a:prstGeom prst="rect">
            <a:avLst/>
          </a:prstGeom>
          <a:solidFill>
            <a:srgbClr val="FFFAEB"/>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LY" sz="3200" b="1" dirty="0" smtClean="0">
                <a:solidFill>
                  <a:srgbClr val="0070C0"/>
                </a:solidFill>
                <a:latin typeface="Times New Roman" panose="02020603050405020304" pitchFamily="18" charset="0"/>
                <a:cs typeface="Times New Roman" panose="02020603050405020304" pitchFamily="18" charset="0"/>
              </a:rPr>
              <a:t>نظـــــام متعـــدد المستويات</a:t>
            </a:r>
            <a:endParaRPr lang="ar-LY" sz="32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6538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42" presetClass="entr" fill="hold" nodeType="withEffect">
                                  <p:stCondLst>
                                    <p:cond delay="0"/>
                                  </p:stCondLst>
                                  <p:childTnLst>
                                    <p:set>
                                      <p:cBhvr additive="repl">
                                        <p:cTn id="6" dur="1" fill="hold">
                                          <p:stCondLst>
                                            <p:cond delay="0"/>
                                          </p:stCondLst>
                                        </p:cTn>
                                        <p:tgtEl>
                                          <p:spTgt spid="12289"/>
                                        </p:tgtEl>
                                        <p:attrNameLst>
                                          <p:attrName>style.visibility</p:attrName>
                                        </p:attrNameLst>
                                      </p:cBhvr>
                                      <p:to>
                                        <p:strVal val="visible"/>
                                      </p:to>
                                    </p:set>
                                    <p:animEffect transition="in" filter="fade">
                                      <p:cBhvr additive="repl">
                                        <p:cTn id="7" dur="1000"/>
                                        <p:tgtEl>
                                          <p:spTgt spid="12289"/>
                                        </p:tgtEl>
                                      </p:cBhvr>
                                    </p:animEffect>
                                    <p:anim calcmode="lin" valueType="num">
                                      <p:cBhvr additive="repl">
                                        <p:cTn id="8" dur="1000" fill="hold"/>
                                        <p:tgtEl>
                                          <p:spTgt spid="12289"/>
                                        </p:tgtEl>
                                        <p:attrNameLst>
                                          <p:attrName>ppt_x</p:attrName>
                                        </p:attrNameLst>
                                      </p:cBhvr>
                                      <p:tavLst>
                                        <p:tav tm="100000">
                                          <p:val>
                                            <p:strVal val="#ppt_x"/>
                                          </p:val>
                                        </p:tav>
                                        <p:tav>
                                          <p:val>
                                            <p:strVal val="#ppt_x"/>
                                          </p:val>
                                        </p:tav>
                                      </p:tavLst>
                                    </p:anim>
                                    <p:anim calcmode="lin" valueType="num">
                                      <p:cBhvr additive="repl">
                                        <p:cTn id="9" dur="1000" fill="hold"/>
                                        <p:tgtEl>
                                          <p:spTgt spid="12289"/>
                                        </p:tgtEl>
                                        <p:attrNameLst>
                                          <p:attrName>ppt_y</p:attrName>
                                        </p:attrNameLst>
                                      </p:cBhvr>
                                      <p:tavLst>
                                        <p:tav tm="100000">
                                          <p:val>
                                            <p:strVal val="#ppt_y+.1"/>
                                          </p:val>
                                        </p:tav>
                                        <p:tav>
                                          <p:val>
                                            <p:strVal val="#ppt_y"/>
                                          </p:val>
                                        </p:tav>
                                      </p:tavLst>
                                    </p:anim>
                                  </p:childTnLst>
                                </p:cTn>
                              </p:par>
                              <p:par>
                                <p:cTn id="10" presetID="42" presetClass="entr" fill="hold" nodeType="withEffect">
                                  <p:stCondLst>
                                    <p:cond delay="0"/>
                                  </p:stCondLst>
                                  <p:childTnLst>
                                    <p:set>
                                      <p:cBhvr additive="repl">
                                        <p:cTn id="11" dur="1" fill="hold">
                                          <p:stCondLst>
                                            <p:cond delay="0"/>
                                          </p:stCondLst>
                                        </p:cTn>
                                        <p:tgtEl>
                                          <p:spTgt spid="12296"/>
                                        </p:tgtEl>
                                        <p:attrNameLst>
                                          <p:attrName>style.visibility</p:attrName>
                                        </p:attrNameLst>
                                      </p:cBhvr>
                                      <p:to>
                                        <p:strVal val="visible"/>
                                      </p:to>
                                    </p:set>
                                    <p:animEffect transition="in" filter="fade">
                                      <p:cBhvr additive="repl">
                                        <p:cTn id="12" dur="1000"/>
                                        <p:tgtEl>
                                          <p:spTgt spid="12296"/>
                                        </p:tgtEl>
                                      </p:cBhvr>
                                    </p:animEffect>
                                    <p:anim calcmode="lin" valueType="num">
                                      <p:cBhvr additive="repl">
                                        <p:cTn id="13" dur="1000" fill="hold"/>
                                        <p:tgtEl>
                                          <p:spTgt spid="12296"/>
                                        </p:tgtEl>
                                        <p:attrNameLst>
                                          <p:attrName>ppt_x</p:attrName>
                                        </p:attrNameLst>
                                      </p:cBhvr>
                                      <p:tavLst>
                                        <p:tav tm="100000">
                                          <p:val>
                                            <p:strVal val="#ppt_x"/>
                                          </p:val>
                                        </p:tav>
                                        <p:tav>
                                          <p:val>
                                            <p:strVal val="#ppt_x"/>
                                          </p:val>
                                        </p:tav>
                                      </p:tavLst>
                                    </p:anim>
                                    <p:anim calcmode="lin" valueType="num">
                                      <p:cBhvr additive="repl">
                                        <p:cTn id="14" dur="1000" fill="hold"/>
                                        <p:tgtEl>
                                          <p:spTgt spid="12296"/>
                                        </p:tgtEl>
                                        <p:attrNameLst>
                                          <p:attrName>ppt_y</p:attrName>
                                        </p:attrNameLst>
                                      </p:cBhvr>
                                      <p:tavLst>
                                        <p:tav tm="100000">
                                          <p:val>
                                            <p:strVal val="#ppt_y+.1"/>
                                          </p:val>
                                        </p:tav>
                                        <p:tav>
                                          <p:val>
                                            <p:strVal val="#ppt_y"/>
                                          </p:val>
                                        </p:tav>
                                      </p:tavLst>
                                    </p:anim>
                                  </p:childTnLst>
                                </p:cTn>
                              </p:par>
                              <p:par>
                                <p:cTn id="15" presetID="42" presetClass="entr" fill="hold" nodeType="withEffect">
                                  <p:stCondLst>
                                    <p:cond delay="0"/>
                                  </p:stCondLst>
                                  <p:childTnLst>
                                    <p:set>
                                      <p:cBhvr additive="repl">
                                        <p:cTn id="16" dur="1" fill="hold">
                                          <p:stCondLst>
                                            <p:cond delay="0"/>
                                          </p:stCondLst>
                                        </p:cTn>
                                        <p:tgtEl>
                                          <p:spTgt spid="12302"/>
                                        </p:tgtEl>
                                        <p:attrNameLst>
                                          <p:attrName>style.visibility</p:attrName>
                                        </p:attrNameLst>
                                      </p:cBhvr>
                                      <p:to>
                                        <p:strVal val="visible"/>
                                      </p:to>
                                    </p:set>
                                    <p:animEffect transition="in" filter="fade">
                                      <p:cBhvr additive="repl">
                                        <p:cTn id="17" dur="1000"/>
                                        <p:tgtEl>
                                          <p:spTgt spid="12302"/>
                                        </p:tgtEl>
                                      </p:cBhvr>
                                    </p:animEffect>
                                    <p:anim calcmode="lin" valueType="num">
                                      <p:cBhvr additive="repl">
                                        <p:cTn id="18" dur="1000" fill="hold"/>
                                        <p:tgtEl>
                                          <p:spTgt spid="12302"/>
                                        </p:tgtEl>
                                        <p:attrNameLst>
                                          <p:attrName>ppt_x</p:attrName>
                                        </p:attrNameLst>
                                      </p:cBhvr>
                                      <p:tavLst>
                                        <p:tav tm="100000">
                                          <p:val>
                                            <p:strVal val="#ppt_x"/>
                                          </p:val>
                                        </p:tav>
                                        <p:tav>
                                          <p:val>
                                            <p:strVal val="#ppt_x"/>
                                          </p:val>
                                        </p:tav>
                                      </p:tavLst>
                                    </p:anim>
                                    <p:anim calcmode="lin" valueType="num">
                                      <p:cBhvr additive="repl">
                                        <p:cTn id="19" dur="1000" fill="hold"/>
                                        <p:tgtEl>
                                          <p:spTgt spid="12302"/>
                                        </p:tgtEl>
                                        <p:attrNameLst>
                                          <p:attrName>ppt_y</p:attrName>
                                        </p:attrNameLst>
                                      </p:cBhvr>
                                      <p:tavLst>
                                        <p:tav tm="100000">
                                          <p:val>
                                            <p:strVal val="#ppt_y+.1"/>
                                          </p:val>
                                        </p:tav>
                                        <p:tav>
                                          <p:val>
                                            <p:strVal val="#ppt_y"/>
                                          </p:val>
                                        </p:tav>
                                      </p:tavLst>
                                    </p:anim>
                                  </p:childTnLst>
                                </p:cTn>
                              </p:par>
                              <p:par>
                                <p:cTn id="20" presetID="42" presetClass="entr" fill="hold" nodeType="withEffect">
                                  <p:stCondLst>
                                    <p:cond delay="0"/>
                                  </p:stCondLst>
                                  <p:childTnLst>
                                    <p:set>
                                      <p:cBhvr additive="repl">
                                        <p:cTn id="21" dur="1" fill="hold">
                                          <p:stCondLst>
                                            <p:cond delay="0"/>
                                          </p:stCondLst>
                                        </p:cTn>
                                        <p:tgtEl>
                                          <p:spTgt spid="12303"/>
                                        </p:tgtEl>
                                        <p:attrNameLst>
                                          <p:attrName>style.visibility</p:attrName>
                                        </p:attrNameLst>
                                      </p:cBhvr>
                                      <p:to>
                                        <p:strVal val="visible"/>
                                      </p:to>
                                    </p:set>
                                    <p:animEffect transition="in" filter="fade">
                                      <p:cBhvr additive="repl">
                                        <p:cTn id="22" dur="1000"/>
                                        <p:tgtEl>
                                          <p:spTgt spid="12303"/>
                                        </p:tgtEl>
                                      </p:cBhvr>
                                    </p:animEffect>
                                    <p:anim calcmode="lin" valueType="num">
                                      <p:cBhvr additive="repl">
                                        <p:cTn id="23" dur="1000" fill="hold"/>
                                        <p:tgtEl>
                                          <p:spTgt spid="12303"/>
                                        </p:tgtEl>
                                        <p:attrNameLst>
                                          <p:attrName>ppt_x</p:attrName>
                                        </p:attrNameLst>
                                      </p:cBhvr>
                                      <p:tavLst>
                                        <p:tav tm="100000">
                                          <p:val>
                                            <p:strVal val="#ppt_x"/>
                                          </p:val>
                                        </p:tav>
                                        <p:tav>
                                          <p:val>
                                            <p:strVal val="#ppt_x"/>
                                          </p:val>
                                        </p:tav>
                                      </p:tavLst>
                                    </p:anim>
                                    <p:anim calcmode="lin" valueType="num">
                                      <p:cBhvr additive="repl">
                                        <p:cTn id="24" dur="1000" fill="hold"/>
                                        <p:tgtEl>
                                          <p:spTgt spid="12303"/>
                                        </p:tgtEl>
                                        <p:attrNameLst>
                                          <p:attrName>ppt_y</p:attrName>
                                        </p:attrNameLst>
                                      </p:cBhvr>
                                      <p:tavLst>
                                        <p:tav tm="100000">
                                          <p:val>
                                            <p:strVal val="#ppt_y+.1"/>
                                          </p:val>
                                        </p:tav>
                                        <p:tav>
                                          <p:val>
                                            <p:strVal val="#ppt_y"/>
                                          </p:val>
                                        </p:tav>
                                      </p:tavLst>
                                    </p:anim>
                                  </p:childTnLst>
                                </p:cTn>
                              </p:par>
                              <p:par>
                                <p:cTn id="25" presetID="42" presetClass="entr" fill="hold" nodeType="withEffect">
                                  <p:stCondLst>
                                    <p:cond delay="0"/>
                                  </p:stCondLst>
                                  <p:childTnLst>
                                    <p:set>
                                      <p:cBhvr additive="repl">
                                        <p:cTn id="26" dur="1" fill="hold">
                                          <p:stCondLst>
                                            <p:cond delay="0"/>
                                          </p:stCondLst>
                                        </p:cTn>
                                        <p:tgtEl>
                                          <p:spTgt spid="12304"/>
                                        </p:tgtEl>
                                        <p:attrNameLst>
                                          <p:attrName>style.visibility</p:attrName>
                                        </p:attrNameLst>
                                      </p:cBhvr>
                                      <p:to>
                                        <p:strVal val="visible"/>
                                      </p:to>
                                    </p:set>
                                    <p:animEffect transition="in" filter="fade">
                                      <p:cBhvr additive="repl">
                                        <p:cTn id="27" dur="1000"/>
                                        <p:tgtEl>
                                          <p:spTgt spid="12304"/>
                                        </p:tgtEl>
                                      </p:cBhvr>
                                    </p:animEffect>
                                    <p:anim calcmode="lin" valueType="num">
                                      <p:cBhvr additive="repl">
                                        <p:cTn id="28" dur="1000" fill="hold"/>
                                        <p:tgtEl>
                                          <p:spTgt spid="12304"/>
                                        </p:tgtEl>
                                        <p:attrNameLst>
                                          <p:attrName>ppt_x</p:attrName>
                                        </p:attrNameLst>
                                      </p:cBhvr>
                                      <p:tavLst>
                                        <p:tav tm="100000">
                                          <p:val>
                                            <p:strVal val="#ppt_x"/>
                                          </p:val>
                                        </p:tav>
                                        <p:tav>
                                          <p:val>
                                            <p:strVal val="#ppt_x"/>
                                          </p:val>
                                        </p:tav>
                                      </p:tavLst>
                                    </p:anim>
                                    <p:anim calcmode="lin" valueType="num">
                                      <p:cBhvr additive="repl">
                                        <p:cTn id="29" dur="1000" fill="hold"/>
                                        <p:tgtEl>
                                          <p:spTgt spid="12304"/>
                                        </p:tgtEl>
                                        <p:attrNameLst>
                                          <p:attrName>ppt_y</p:attrName>
                                        </p:attrNameLst>
                                      </p:cBhvr>
                                      <p:tavLst>
                                        <p:tav tm="100000">
                                          <p:val>
                                            <p:strVal val="#ppt_y+.1"/>
                                          </p:val>
                                        </p:tav>
                                        <p:tav>
                                          <p:val>
                                            <p:strVal val="#ppt_y"/>
                                          </p:val>
                                        </p:tav>
                                      </p:tavLst>
                                    </p:anim>
                                  </p:childTnLst>
                                </p:cTn>
                              </p:par>
                              <p:par>
                                <p:cTn id="30" presetID="42" presetClass="entr" fill="hold" nodeType="withEffect">
                                  <p:stCondLst>
                                    <p:cond delay="0"/>
                                  </p:stCondLst>
                                  <p:childTnLst>
                                    <p:set>
                                      <p:cBhvr additive="repl">
                                        <p:cTn id="31" dur="1" fill="hold">
                                          <p:stCondLst>
                                            <p:cond delay="0"/>
                                          </p:stCondLst>
                                        </p:cTn>
                                        <p:tgtEl>
                                          <p:spTgt spid="23"/>
                                        </p:tgtEl>
                                        <p:attrNameLst>
                                          <p:attrName>style.visibility</p:attrName>
                                        </p:attrNameLst>
                                      </p:cBhvr>
                                      <p:to>
                                        <p:strVal val="visible"/>
                                      </p:to>
                                    </p:set>
                                    <p:animEffect transition="in" filter="fade">
                                      <p:cBhvr additive="repl">
                                        <p:cTn id="32" dur="1000"/>
                                        <p:tgtEl>
                                          <p:spTgt spid="23"/>
                                        </p:tgtEl>
                                      </p:cBhvr>
                                    </p:animEffect>
                                    <p:anim calcmode="lin" valueType="num">
                                      <p:cBhvr additive="repl">
                                        <p:cTn id="33" dur="1000" fill="hold"/>
                                        <p:tgtEl>
                                          <p:spTgt spid="23"/>
                                        </p:tgtEl>
                                        <p:attrNameLst>
                                          <p:attrName>ppt_x</p:attrName>
                                        </p:attrNameLst>
                                      </p:cBhvr>
                                      <p:tavLst>
                                        <p:tav tm="100000">
                                          <p:val>
                                            <p:strVal val="#ppt_x"/>
                                          </p:val>
                                        </p:tav>
                                        <p:tav>
                                          <p:val>
                                            <p:strVal val="#ppt_x"/>
                                          </p:val>
                                        </p:tav>
                                      </p:tavLst>
                                    </p:anim>
                                    <p:anim calcmode="lin" valueType="num">
                                      <p:cBhvr additive="repl">
                                        <p:cTn id="34" dur="1000" fill="hold"/>
                                        <p:tgtEl>
                                          <p:spTgt spid="23"/>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74" y="1149927"/>
            <a:ext cx="3186544" cy="2909455"/>
          </a:xfrm>
          <a:prstGeom prst="rect">
            <a:avLst/>
          </a:prstGeom>
          <a:ln w="28575">
            <a:solidFill>
              <a:schemeClr val="tx1"/>
            </a:solidFill>
          </a:ln>
        </p:spPr>
      </p:pic>
      <p:sp>
        <p:nvSpPr>
          <p:cNvPr id="9" name="Title 1"/>
          <p:cNvSpPr txBox="1">
            <a:spLocks/>
          </p:cNvSpPr>
          <p:nvPr/>
        </p:nvSpPr>
        <p:spPr>
          <a:xfrm>
            <a:off x="8938040" y="1296536"/>
            <a:ext cx="3182204" cy="5199797"/>
          </a:xfrm>
          <a:prstGeom prst="rect">
            <a:avLst/>
          </a:prstGeom>
          <a:solidFill>
            <a:srgbClr val="FFFAEB"/>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LY" sz="2000" b="1" dirty="0" smtClean="0">
                <a:solidFill>
                  <a:srgbClr val="0070C0"/>
                </a:solidFill>
                <a:latin typeface="Times New Roman" panose="02020603050405020304" pitchFamily="18" charset="0"/>
                <a:cs typeface="Times New Roman" panose="02020603050405020304" pitchFamily="18" charset="0"/>
              </a:rPr>
              <a:t>الحوكمة:</a:t>
            </a:r>
          </a:p>
          <a:p>
            <a:pPr marL="342900" indent="-342900" algn="r">
              <a:buFont typeface="Arial" panose="020B0604020202020204" pitchFamily="34" charset="0"/>
              <a:buChar char="•"/>
            </a:pPr>
            <a:r>
              <a:rPr lang="ar-LY" sz="2000" dirty="0" smtClean="0">
                <a:solidFill>
                  <a:schemeClr val="tx1"/>
                </a:solidFill>
                <a:latin typeface="Times New Roman" panose="02020603050405020304" pitchFamily="18" charset="0"/>
                <a:cs typeface="Times New Roman" panose="02020603050405020304" pitchFamily="18" charset="0"/>
              </a:rPr>
              <a:t>ربط المكونات ببعض ربطاً فعالاً</a:t>
            </a:r>
          </a:p>
          <a:p>
            <a:pPr marL="342900" indent="-342900" algn="r">
              <a:buFont typeface="Arial" panose="020B0604020202020204" pitchFamily="34" charset="0"/>
              <a:buChar char="•"/>
            </a:pPr>
            <a:endParaRPr lang="ar-LY" sz="2000" dirty="0" smtClean="0">
              <a:solidFill>
                <a:schemeClr val="tx1"/>
              </a:solidFill>
              <a:latin typeface="Times New Roman" panose="02020603050405020304" pitchFamily="18" charset="0"/>
              <a:cs typeface="Times New Roman" panose="02020603050405020304" pitchFamily="18" charset="0"/>
            </a:endParaRPr>
          </a:p>
          <a:p>
            <a:pPr marL="342900" indent="-342900" algn="r">
              <a:buFont typeface="Arial" panose="020B0604020202020204" pitchFamily="34" charset="0"/>
              <a:buChar char="•"/>
            </a:pPr>
            <a:r>
              <a:rPr lang="ar-LY" sz="2000" dirty="0" smtClean="0">
                <a:solidFill>
                  <a:schemeClr val="tx1"/>
                </a:solidFill>
                <a:latin typeface="Times New Roman" panose="02020603050405020304" pitchFamily="18" charset="0"/>
                <a:cs typeface="Times New Roman" panose="02020603050405020304" pitchFamily="18" charset="0"/>
              </a:rPr>
              <a:t>جودة الروابط والتفاعلات بين المكونات</a:t>
            </a:r>
          </a:p>
          <a:p>
            <a:pPr marL="342900" indent="-342900" algn="r">
              <a:buFont typeface="Arial" panose="020B0604020202020204" pitchFamily="34" charset="0"/>
              <a:buChar char="•"/>
            </a:pPr>
            <a:endParaRPr lang="ar-LY" sz="2000" dirty="0" smtClean="0">
              <a:solidFill>
                <a:schemeClr val="tx1"/>
              </a:solidFill>
              <a:latin typeface="Times New Roman" panose="02020603050405020304" pitchFamily="18" charset="0"/>
              <a:cs typeface="Times New Roman" panose="02020603050405020304" pitchFamily="18" charset="0"/>
            </a:endParaRPr>
          </a:p>
          <a:p>
            <a:pPr marL="342900" indent="-342900" algn="r">
              <a:buFont typeface="Arial" panose="020B0604020202020204" pitchFamily="34" charset="0"/>
              <a:buChar char="•"/>
            </a:pPr>
            <a:r>
              <a:rPr lang="ar-LY" sz="2000" b="1" dirty="0" smtClean="0">
                <a:solidFill>
                  <a:schemeClr val="tx1"/>
                </a:solidFill>
                <a:latin typeface="Times New Roman" panose="02020603050405020304" pitchFamily="18" charset="0"/>
                <a:cs typeface="Times New Roman" panose="02020603050405020304" pitchFamily="18" charset="0"/>
              </a:rPr>
              <a:t>أطراف متعددة </a:t>
            </a:r>
            <a:r>
              <a:rPr lang="ar-LY" sz="2000" dirty="0" smtClean="0">
                <a:solidFill>
                  <a:schemeClr val="tx1"/>
                </a:solidFill>
                <a:latin typeface="Times New Roman" panose="02020603050405020304" pitchFamily="18" charset="0"/>
                <a:cs typeface="Times New Roman" panose="02020603050405020304" pitchFamily="18" charset="0"/>
              </a:rPr>
              <a:t>تحكم النظام، بمصالح مختلفة:</a:t>
            </a:r>
          </a:p>
          <a:p>
            <a:pPr marL="342900" indent="-342900" algn="r">
              <a:buFont typeface="Wingdings" panose="05000000000000000000" pitchFamily="2" charset="2"/>
              <a:buChar char="ü"/>
            </a:pPr>
            <a:r>
              <a:rPr lang="ar-LY" sz="2000" dirty="0" smtClean="0">
                <a:solidFill>
                  <a:schemeClr val="tx1"/>
                </a:solidFill>
                <a:latin typeface="Times New Roman" panose="02020603050405020304" pitchFamily="18" charset="0"/>
                <a:cs typeface="Times New Roman" panose="02020603050405020304" pitchFamily="18" charset="0"/>
              </a:rPr>
              <a:t>المشرع </a:t>
            </a:r>
          </a:p>
          <a:p>
            <a:pPr marL="342900" indent="-342900" algn="r">
              <a:buFont typeface="Wingdings" panose="05000000000000000000" pitchFamily="2" charset="2"/>
              <a:buChar char="ü"/>
            </a:pPr>
            <a:r>
              <a:rPr lang="ar-LY" sz="2000" dirty="0" smtClean="0">
                <a:solidFill>
                  <a:schemeClr val="tx1"/>
                </a:solidFill>
                <a:latin typeface="Times New Roman" panose="02020603050405020304" pitchFamily="18" charset="0"/>
                <a:cs typeface="Times New Roman" panose="02020603050405020304" pitchFamily="18" charset="0"/>
              </a:rPr>
              <a:t>المشغـل</a:t>
            </a:r>
          </a:p>
          <a:p>
            <a:pPr marL="342900" indent="-342900" algn="r">
              <a:buFont typeface="Wingdings" panose="05000000000000000000" pitchFamily="2" charset="2"/>
              <a:buChar char="ü"/>
            </a:pPr>
            <a:r>
              <a:rPr lang="ar-LY" sz="2000" dirty="0" smtClean="0">
                <a:solidFill>
                  <a:schemeClr val="tx1"/>
                </a:solidFill>
                <a:latin typeface="Times New Roman" panose="02020603050405020304" pitchFamily="18" charset="0"/>
                <a:cs typeface="Times New Roman" panose="02020603050405020304" pitchFamily="18" charset="0"/>
              </a:rPr>
              <a:t>المستفيد</a:t>
            </a:r>
          </a:p>
          <a:p>
            <a:pPr marL="342900" indent="-342900" algn="r">
              <a:buFont typeface="Arial" panose="020B0604020202020204" pitchFamily="34" charset="0"/>
              <a:buChar char="•"/>
            </a:pPr>
            <a:endParaRPr lang="ar-LY" sz="2000" dirty="0" smtClean="0">
              <a:solidFill>
                <a:schemeClr val="tx1"/>
              </a:solidFill>
              <a:latin typeface="Times New Roman" panose="02020603050405020304" pitchFamily="18" charset="0"/>
              <a:cs typeface="Times New Roman" panose="02020603050405020304" pitchFamily="18" charset="0"/>
            </a:endParaRPr>
          </a:p>
          <a:p>
            <a:pPr marL="342900" indent="-342900" algn="r">
              <a:buFont typeface="Arial" panose="020B0604020202020204" pitchFamily="34" charset="0"/>
              <a:buChar char="•"/>
            </a:pPr>
            <a:r>
              <a:rPr lang="ar-LY" sz="2000" b="1" dirty="0" smtClean="0">
                <a:solidFill>
                  <a:schemeClr val="tx1"/>
                </a:solidFill>
                <a:latin typeface="Times New Roman" panose="02020603050405020304" pitchFamily="18" charset="0"/>
                <a:cs typeface="Times New Roman" panose="02020603050405020304" pitchFamily="18" charset="0"/>
              </a:rPr>
              <a:t>الحوكمة الرشيدة: </a:t>
            </a:r>
            <a:r>
              <a:rPr lang="ar-LY" sz="2000" dirty="0" smtClean="0">
                <a:solidFill>
                  <a:schemeClr val="tx1"/>
                </a:solidFill>
                <a:latin typeface="Times New Roman" panose="02020603050405020304" pitchFamily="18" charset="0"/>
                <a:cs typeface="Times New Roman" panose="02020603050405020304" pitchFamily="18" charset="0"/>
              </a:rPr>
              <a:t>تحقيق الإنتماء والالتزام والإتقان والجودة وتوفر الخدمة والرضا (بالتوازن بين الأطراف)</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4069" y="4156365"/>
            <a:ext cx="4599709" cy="2592540"/>
          </a:xfrm>
          <a:prstGeom prst="rect">
            <a:avLst/>
          </a:prstGeom>
          <a:ln w="28575">
            <a:solidFill>
              <a:schemeClr val="tx1"/>
            </a:solid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8024" y="2258292"/>
            <a:ext cx="1479005" cy="983053"/>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5018" y="1238004"/>
            <a:ext cx="3934691" cy="2807523"/>
          </a:xfrm>
          <a:prstGeom prst="rect">
            <a:avLst/>
          </a:prstGeom>
          <a:ln w="28575">
            <a:solidFill>
              <a:schemeClr val="tx1"/>
            </a:solidFill>
          </a:ln>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4162568"/>
            <a:ext cx="4073236" cy="2561664"/>
          </a:xfrm>
          <a:prstGeom prst="rect">
            <a:avLst/>
          </a:prstGeom>
          <a:ln w="28575">
            <a:solidFill>
              <a:schemeClr val="tx1"/>
            </a:solidFill>
          </a:ln>
        </p:spPr>
      </p:pic>
      <p:sp>
        <p:nvSpPr>
          <p:cNvPr id="25" name="Oval 24"/>
          <p:cNvSpPr/>
          <p:nvPr/>
        </p:nvSpPr>
        <p:spPr>
          <a:xfrm>
            <a:off x="5006862" y="5444631"/>
            <a:ext cx="726345" cy="397405"/>
          </a:xfrm>
          <a:prstGeom prst="ellipse">
            <a:avLst/>
          </a:prstGeom>
          <a:noFill/>
          <a:ln w="28575">
            <a:solidFill>
              <a:srgbClr val="FD63E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noFill/>
            </a:endParaRPr>
          </a:p>
        </p:txBody>
      </p:sp>
      <p:sp>
        <p:nvSpPr>
          <p:cNvPr id="27" name="Oval 26"/>
          <p:cNvSpPr/>
          <p:nvPr/>
        </p:nvSpPr>
        <p:spPr>
          <a:xfrm>
            <a:off x="5678289" y="4168359"/>
            <a:ext cx="726345" cy="39740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noFill/>
            </a:endParaRPr>
          </a:p>
        </p:txBody>
      </p:sp>
      <p:sp>
        <p:nvSpPr>
          <p:cNvPr id="28" name="Oval 27"/>
          <p:cNvSpPr/>
          <p:nvPr/>
        </p:nvSpPr>
        <p:spPr>
          <a:xfrm>
            <a:off x="6444424" y="4267192"/>
            <a:ext cx="726345" cy="3974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noFill/>
            </a:endParaRPr>
          </a:p>
        </p:txBody>
      </p:sp>
      <p:sp>
        <p:nvSpPr>
          <p:cNvPr id="29" name="Oval 28"/>
          <p:cNvSpPr/>
          <p:nvPr/>
        </p:nvSpPr>
        <p:spPr>
          <a:xfrm>
            <a:off x="7345172" y="5480612"/>
            <a:ext cx="726345" cy="397405"/>
          </a:xfrm>
          <a:prstGeom prst="ellipse">
            <a:avLst/>
          </a:prstGeom>
          <a:noFill/>
          <a:ln w="28575">
            <a:solidFill>
              <a:srgbClr val="FD63E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noFill/>
            </a:endParaRPr>
          </a:p>
        </p:txBody>
      </p:sp>
      <p:sp>
        <p:nvSpPr>
          <p:cNvPr id="30" name="Oval 29"/>
          <p:cNvSpPr/>
          <p:nvPr/>
        </p:nvSpPr>
        <p:spPr>
          <a:xfrm>
            <a:off x="4092258" y="4217161"/>
            <a:ext cx="726345" cy="3974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noFill/>
            </a:endParaRPr>
          </a:p>
        </p:txBody>
      </p:sp>
      <p:sp>
        <p:nvSpPr>
          <p:cNvPr id="26" name="Oval 25"/>
          <p:cNvSpPr/>
          <p:nvPr/>
        </p:nvSpPr>
        <p:spPr>
          <a:xfrm>
            <a:off x="8154943" y="4234738"/>
            <a:ext cx="726345" cy="39740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noFill/>
            </a:endParaRPr>
          </a:p>
        </p:txBody>
      </p:sp>
      <p:sp>
        <p:nvSpPr>
          <p:cNvPr id="15"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أول</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الحوكمة وتطبيق اللامركزية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91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30"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أول</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الحوكمة وتطبيق اللامركزية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84810923"/>
              </p:ext>
            </p:extLst>
          </p:nvPr>
        </p:nvGraphicFramePr>
        <p:xfrm>
          <a:off x="545910" y="1201004"/>
          <a:ext cx="11095629" cy="5158852"/>
        </p:xfrm>
        <a:graphic>
          <a:graphicData uri="http://schemas.openxmlformats.org/drawingml/2006/table">
            <a:tbl>
              <a:tblPr rtl="1" firstRow="1" bandRow="1">
                <a:tableStyleId>{0660B408-B3CF-4A94-85FC-2B1E0A45F4A2}</a:tableStyleId>
              </a:tblPr>
              <a:tblGrid>
                <a:gridCol w="1405584"/>
                <a:gridCol w="9690045"/>
              </a:tblGrid>
              <a:tr h="728308">
                <a:tc gridSpan="2">
                  <a:txBody>
                    <a:bodyPr/>
                    <a:lstStyle/>
                    <a:p>
                      <a:pPr algn="ctr" rtl="1"/>
                      <a:r>
                        <a:rPr lang="ar-EG" sz="3200" dirty="0" smtClean="0"/>
                        <a:t>الأهداف الاستراتيجية </a:t>
                      </a:r>
                      <a:endParaRPr lang="ar-LY" sz="3200" dirty="0"/>
                    </a:p>
                  </a:txBody>
                  <a:tcPr/>
                </a:tc>
                <a:tc hMerge="1">
                  <a:txBody>
                    <a:bodyPr/>
                    <a:lstStyle/>
                    <a:p>
                      <a:pPr rtl="1"/>
                      <a:endParaRPr lang="ar-LY" dirty="0"/>
                    </a:p>
                  </a:txBody>
                  <a:tcPr/>
                </a:tc>
              </a:tr>
              <a:tr h="738424">
                <a:tc>
                  <a:txBody>
                    <a:bodyPr/>
                    <a:lstStyle/>
                    <a:p>
                      <a:pPr algn="ctr" rtl="1"/>
                      <a:r>
                        <a:rPr lang="ar-LY" sz="3200" b="1" dirty="0" smtClean="0"/>
                        <a:t>الأول</a:t>
                      </a:r>
                      <a:endParaRPr lang="ar-LY" sz="3200" b="1" dirty="0"/>
                    </a:p>
                  </a:txBody>
                  <a:tcPr>
                    <a:solidFill>
                      <a:schemeClr val="accent4">
                        <a:lumMod val="20000"/>
                        <a:lumOff val="80000"/>
                      </a:schemeClr>
                    </a:solidFill>
                  </a:tcPr>
                </a:tc>
                <a:tc>
                  <a:txBody>
                    <a:bodyPr/>
                    <a:lstStyle/>
                    <a:p>
                      <a:pPr algn="ctr" rtl="1"/>
                      <a:r>
                        <a:rPr lang="ar-SA" sz="3200" dirty="0" smtClean="0"/>
                        <a:t>التحول إلى نظام المنطقة الصحية المتكاملة</a:t>
                      </a:r>
                      <a:endParaRPr lang="ar-LY" sz="3200" dirty="0"/>
                    </a:p>
                  </a:txBody>
                  <a:tcPr>
                    <a:solidFill>
                      <a:srgbClr val="FFE9A3"/>
                    </a:solidFill>
                  </a:tcPr>
                </a:tc>
              </a:tr>
              <a:tr h="738424">
                <a:tc>
                  <a:txBody>
                    <a:bodyPr/>
                    <a:lstStyle/>
                    <a:p>
                      <a:pPr algn="ctr" rtl="1"/>
                      <a:r>
                        <a:rPr lang="ar-LY" sz="3200" b="1" dirty="0" smtClean="0"/>
                        <a:t>الثاني</a:t>
                      </a:r>
                      <a:endParaRPr lang="ar-LY" sz="3200" b="1" dirty="0"/>
                    </a:p>
                  </a:txBody>
                  <a:tcPr>
                    <a:solidFill>
                      <a:schemeClr val="accent4">
                        <a:lumMod val="20000"/>
                        <a:lumOff val="80000"/>
                      </a:schemeClr>
                    </a:solidFill>
                  </a:tcPr>
                </a:tc>
                <a:tc>
                  <a:txBody>
                    <a:bodyPr/>
                    <a:lstStyle/>
                    <a:p>
                      <a:pPr algn="ctr" rtl="1"/>
                      <a:r>
                        <a:rPr lang="ar-SA" sz="3200" dirty="0" smtClean="0"/>
                        <a:t>العمل بمعايير معتمدة لتصنيف المرافق الصحية</a:t>
                      </a:r>
                      <a:endParaRPr lang="ar-LY" sz="3200" dirty="0"/>
                    </a:p>
                  </a:txBody>
                  <a:tcPr>
                    <a:solidFill>
                      <a:schemeClr val="accent2">
                        <a:lumMod val="20000"/>
                        <a:lumOff val="80000"/>
                      </a:schemeClr>
                    </a:solidFill>
                  </a:tcPr>
                </a:tc>
              </a:tr>
              <a:tr h="738424">
                <a:tc>
                  <a:txBody>
                    <a:bodyPr/>
                    <a:lstStyle/>
                    <a:p>
                      <a:pPr algn="ctr" rtl="1"/>
                      <a:r>
                        <a:rPr lang="ar-LY" sz="3200" b="1" dirty="0" smtClean="0"/>
                        <a:t>الثالث</a:t>
                      </a:r>
                      <a:endParaRPr lang="ar-LY" sz="3200" b="1" dirty="0"/>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smtClean="0"/>
                        <a:t>وضع خارطة وطنية للمرافق الصحية</a:t>
                      </a:r>
                      <a:endParaRPr lang="en-US" sz="3200" dirty="0" smtClean="0"/>
                    </a:p>
                  </a:txBody>
                  <a:tcPr>
                    <a:solidFill>
                      <a:srgbClr val="FFE9A3"/>
                    </a:solidFill>
                  </a:tcPr>
                </a:tc>
              </a:tr>
              <a:tr h="738424">
                <a:tc>
                  <a:txBody>
                    <a:bodyPr/>
                    <a:lstStyle/>
                    <a:p>
                      <a:pPr algn="ctr" rtl="1"/>
                      <a:r>
                        <a:rPr lang="ar-LY" sz="3200" b="1" dirty="0" smtClean="0"/>
                        <a:t>الرابع</a:t>
                      </a:r>
                      <a:endParaRPr lang="ar-LY" sz="3200" b="1" dirty="0"/>
                    </a:p>
                  </a:txBody>
                  <a:tcPr>
                    <a:solidFill>
                      <a:schemeClr val="accent4">
                        <a:lumMod val="20000"/>
                        <a:lumOff val="80000"/>
                      </a:schemeClr>
                    </a:solidFill>
                  </a:tcPr>
                </a:tc>
                <a:tc>
                  <a:txBody>
                    <a:bodyPr/>
                    <a:lstStyle/>
                    <a:p>
                      <a:pPr algn="ctr" rtl="1"/>
                      <a:r>
                        <a:rPr lang="ar-SA" sz="3200" dirty="0" smtClean="0"/>
                        <a:t>التسويق أو الترويج للنظام الجديد</a:t>
                      </a:r>
                      <a:endParaRPr lang="ar-LY" sz="3200" dirty="0"/>
                    </a:p>
                  </a:txBody>
                  <a:tcPr>
                    <a:solidFill>
                      <a:schemeClr val="accent2">
                        <a:lumMod val="20000"/>
                        <a:lumOff val="80000"/>
                      </a:schemeClr>
                    </a:solidFill>
                  </a:tcPr>
                </a:tc>
              </a:tr>
              <a:tr h="738424">
                <a:tc>
                  <a:txBody>
                    <a:bodyPr/>
                    <a:lstStyle/>
                    <a:p>
                      <a:pPr algn="ctr" rtl="1"/>
                      <a:r>
                        <a:rPr lang="ar-LY" sz="3200" b="1" dirty="0" smtClean="0"/>
                        <a:t>الخامس</a:t>
                      </a:r>
                      <a:endParaRPr lang="ar-LY" sz="3200" b="1" dirty="0"/>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smtClean="0"/>
                        <a:t>ترسيخ مبادئ الحوكمة الرشيدة في النظام الصحي </a:t>
                      </a:r>
                      <a:endParaRPr lang="en-US" sz="3200" dirty="0" smtClean="0"/>
                    </a:p>
                  </a:txBody>
                  <a:tcPr>
                    <a:solidFill>
                      <a:srgbClr val="FFE9A3"/>
                    </a:solidFill>
                  </a:tcPr>
                </a:tc>
              </a:tr>
              <a:tr h="738424">
                <a:tc>
                  <a:txBody>
                    <a:bodyPr/>
                    <a:lstStyle/>
                    <a:p>
                      <a:pPr algn="ctr" rtl="1"/>
                      <a:r>
                        <a:rPr lang="ar-LY" sz="3200" b="1" dirty="0" smtClean="0"/>
                        <a:t>السادس</a:t>
                      </a:r>
                      <a:endParaRPr lang="ar-LY" sz="3200" b="1" dirty="0"/>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smtClean="0"/>
                        <a:t>التقييم والتقويم المستمر</a:t>
                      </a:r>
                      <a:r>
                        <a:rPr lang="ar-EG" sz="3200" dirty="0" smtClean="0"/>
                        <a:t>ين</a:t>
                      </a:r>
                      <a:endParaRPr lang="en-US" sz="3200" dirty="0" smtClean="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1372677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ثاني</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تمويل النظام الصحي</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75009" y="1324097"/>
            <a:ext cx="3862316" cy="5337459"/>
          </a:xfrm>
          <a:solidFill>
            <a:srgbClr val="FFFAEB"/>
          </a:solidFill>
          <a:ln w="28575">
            <a:solidFill>
              <a:schemeClr val="tx1"/>
            </a:solidFill>
          </a:ln>
        </p:spPr>
        <p:txBody>
          <a:bodyPr>
            <a:noAutofit/>
          </a:bodyPr>
          <a:lstStyle/>
          <a:p>
            <a:pPr marL="0" indent="0">
              <a:lnSpc>
                <a:spcPct val="150000"/>
              </a:lnSpc>
              <a:buNone/>
            </a:pPr>
            <a:r>
              <a:rPr lang="ar-LY" sz="2000" b="1" dirty="0">
                <a:solidFill>
                  <a:srgbClr val="0070C0"/>
                </a:solidFill>
              </a:rPr>
              <a:t>الوضع الراهن:</a:t>
            </a:r>
            <a:endParaRPr lang="en-US" sz="2000" b="1" dirty="0">
              <a:solidFill>
                <a:srgbClr val="0070C0"/>
              </a:solidFill>
            </a:endParaRPr>
          </a:p>
          <a:p>
            <a:pPr>
              <a:lnSpc>
                <a:spcPct val="150000"/>
              </a:lnSpc>
            </a:pPr>
            <a:r>
              <a:rPr lang="ar-SA" sz="2000" dirty="0"/>
              <a:t> </a:t>
            </a:r>
            <a:r>
              <a:rPr lang="ar-SA" sz="2000" b="1" dirty="0" smtClean="0"/>
              <a:t>الميزانية</a:t>
            </a:r>
            <a:r>
              <a:rPr lang="ar-SA" sz="2000" dirty="0" smtClean="0"/>
              <a:t> </a:t>
            </a:r>
            <a:r>
              <a:rPr lang="ar-SA" sz="2000" dirty="0"/>
              <a:t>العامة للدولة </a:t>
            </a:r>
            <a:r>
              <a:rPr lang="ar-SA" sz="2000" dirty="0" smtClean="0"/>
              <a:t>ممولة </a:t>
            </a:r>
            <a:r>
              <a:rPr lang="ar-SA" sz="2000" dirty="0"/>
              <a:t>بشكل رئيسي </a:t>
            </a:r>
            <a:r>
              <a:rPr lang="ar-LY" sz="2000" b="1" dirty="0" smtClean="0"/>
              <a:t>من</a:t>
            </a:r>
            <a:r>
              <a:rPr lang="ar-SA" sz="2000" b="1" dirty="0" smtClean="0"/>
              <a:t> </a:t>
            </a:r>
            <a:r>
              <a:rPr lang="ar-SA" sz="2000" b="1" dirty="0"/>
              <a:t>ايرادات </a:t>
            </a:r>
            <a:r>
              <a:rPr lang="ar-SA" sz="2000" b="1" dirty="0" smtClean="0"/>
              <a:t>النفط</a:t>
            </a:r>
            <a:endParaRPr lang="en-US" sz="2000" b="1" dirty="0"/>
          </a:p>
          <a:p>
            <a:pPr>
              <a:lnSpc>
                <a:spcPct val="150000"/>
              </a:lnSpc>
            </a:pPr>
            <a:r>
              <a:rPr lang="ar-SA" sz="2000" b="1" dirty="0" smtClean="0"/>
              <a:t>ت</a:t>
            </a:r>
            <a:r>
              <a:rPr lang="ar-LY" sz="2000" b="1" dirty="0"/>
              <a:t>نفق</a:t>
            </a:r>
            <a:r>
              <a:rPr lang="ar-SA" sz="2000" b="1" dirty="0"/>
              <a:t> </a:t>
            </a:r>
            <a:r>
              <a:rPr lang="ar-SA" sz="2000" dirty="0"/>
              <a:t>الدول </a:t>
            </a:r>
            <a:r>
              <a:rPr lang="ar-LY" sz="2000" dirty="0"/>
              <a:t>&gt; 15% </a:t>
            </a:r>
            <a:r>
              <a:rPr lang="ar-SA" sz="2000" dirty="0"/>
              <a:t>من ناتجها المحلي الإجمالي على الصحة</a:t>
            </a:r>
            <a:r>
              <a:rPr lang="ar-LY" sz="2000" dirty="0"/>
              <a:t> </a:t>
            </a:r>
            <a:r>
              <a:rPr lang="ar-LY" sz="2000" dirty="0" smtClean="0"/>
              <a:t>– </a:t>
            </a:r>
            <a:r>
              <a:rPr lang="ar-LY" sz="2000" b="1" dirty="0" smtClean="0"/>
              <a:t>ليبيا &lt; 10</a:t>
            </a:r>
            <a:r>
              <a:rPr lang="ar-LY" sz="2000" b="1" dirty="0"/>
              <a:t>%</a:t>
            </a:r>
          </a:p>
          <a:p>
            <a:pPr>
              <a:lnSpc>
                <a:spcPct val="150000"/>
              </a:lnSpc>
            </a:pPr>
            <a:r>
              <a:rPr lang="ar-SA" sz="2000" b="1" dirty="0"/>
              <a:t>الميزانيات المبوبة </a:t>
            </a:r>
            <a:r>
              <a:rPr lang="ar-SA" sz="2000" dirty="0"/>
              <a:t>تخصص وفقاً للمدخلات </a:t>
            </a:r>
            <a:r>
              <a:rPr lang="ar-LY" sz="2000" dirty="0"/>
              <a:t>وليس</a:t>
            </a:r>
            <a:r>
              <a:rPr lang="ar-SA" sz="2000" dirty="0"/>
              <a:t> بال</a:t>
            </a:r>
            <a:r>
              <a:rPr lang="ar-LY" sz="2000" dirty="0" smtClean="0"/>
              <a:t>نتائج</a:t>
            </a:r>
          </a:p>
          <a:p>
            <a:pPr>
              <a:lnSpc>
                <a:spcPct val="150000"/>
              </a:lnSpc>
            </a:pPr>
            <a:r>
              <a:rPr lang="ar-SA" sz="2000" dirty="0" smtClean="0"/>
              <a:t>سيطر</a:t>
            </a:r>
            <a:r>
              <a:rPr lang="ar-LY" sz="2000" dirty="0"/>
              <a:t> </a:t>
            </a:r>
            <a:r>
              <a:rPr lang="ar-LY" sz="2000" b="1" dirty="0" smtClean="0"/>
              <a:t>الباب الأول</a:t>
            </a:r>
            <a:r>
              <a:rPr lang="ar-SA" sz="2000" b="1" dirty="0" smtClean="0"/>
              <a:t> </a:t>
            </a:r>
            <a:r>
              <a:rPr lang="ar-SA" sz="2000" dirty="0"/>
              <a:t>على الميزانية</a:t>
            </a:r>
            <a:r>
              <a:rPr lang="ar-LY" sz="2000" dirty="0"/>
              <a:t> (45% في 2012  و</a:t>
            </a:r>
            <a:r>
              <a:rPr lang="ar-LY" sz="2000" b="1" dirty="0"/>
              <a:t>59% في 2019</a:t>
            </a:r>
            <a:r>
              <a:rPr lang="ar-LY" sz="2000" dirty="0"/>
              <a:t>)</a:t>
            </a:r>
            <a:r>
              <a:rPr lang="ar-SA" sz="2000" dirty="0"/>
              <a:t> </a:t>
            </a:r>
            <a:r>
              <a:rPr lang="ar-LY" sz="2000" dirty="0" smtClean="0"/>
              <a:t>وتم </a:t>
            </a:r>
            <a:r>
              <a:rPr lang="ar-SA" sz="2000" dirty="0" smtClean="0"/>
              <a:t>خفض </a:t>
            </a:r>
            <a:r>
              <a:rPr lang="ar-SA" sz="2000" dirty="0"/>
              <a:t>الأبواب </a:t>
            </a:r>
            <a:r>
              <a:rPr lang="ar-SA" sz="2000" dirty="0" smtClean="0"/>
              <a:t>الأخرى </a:t>
            </a:r>
            <a:endParaRPr lang="ar-LY" sz="2000" dirty="0"/>
          </a:p>
        </p:txBody>
      </p:sp>
      <p:sp>
        <p:nvSpPr>
          <p:cNvPr id="5" name="Content Placeholder 2"/>
          <p:cNvSpPr txBox="1">
            <a:spLocks/>
          </p:cNvSpPr>
          <p:nvPr/>
        </p:nvSpPr>
        <p:spPr>
          <a:xfrm>
            <a:off x="4288299" y="1312721"/>
            <a:ext cx="3705780" cy="5337459"/>
          </a:xfrm>
          <a:prstGeom prst="rect">
            <a:avLst/>
          </a:prstGeom>
          <a:solidFill>
            <a:srgbClr val="F0F8EC"/>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ar-SA" sz="2000" b="1" dirty="0"/>
              <a:t>المردود</a:t>
            </a:r>
            <a:r>
              <a:rPr lang="ar-SA" sz="2000" dirty="0"/>
              <a:t> لا يناسب الموارد ال</a:t>
            </a:r>
            <a:r>
              <a:rPr lang="ar-LY" sz="2000" dirty="0"/>
              <a:t>م</a:t>
            </a:r>
            <a:r>
              <a:rPr lang="ar-SA" sz="2000" dirty="0"/>
              <a:t>خصص</a:t>
            </a:r>
            <a:r>
              <a:rPr lang="ar-LY" sz="2000" dirty="0"/>
              <a:t>ة</a:t>
            </a:r>
            <a:r>
              <a:rPr lang="ar-SA" sz="2000" dirty="0"/>
              <a:t> </a:t>
            </a:r>
            <a:endParaRPr lang="ar-LY" sz="2000" dirty="0"/>
          </a:p>
          <a:p>
            <a:pPr>
              <a:lnSpc>
                <a:spcPct val="150000"/>
              </a:lnSpc>
            </a:pPr>
            <a:r>
              <a:rPr lang="ar-SA" sz="2000" dirty="0" smtClean="0"/>
              <a:t>خلال ال</a:t>
            </a:r>
            <a:r>
              <a:rPr lang="ar-LY" sz="2000" dirty="0" smtClean="0"/>
              <a:t>ـ </a:t>
            </a:r>
            <a:r>
              <a:rPr lang="ar-LY" sz="2000" b="1" dirty="0" smtClean="0"/>
              <a:t>السبعيات والثمانينات </a:t>
            </a:r>
            <a:r>
              <a:rPr lang="ar-SA" sz="2000" dirty="0" smtClean="0"/>
              <a:t>ك</a:t>
            </a:r>
            <a:r>
              <a:rPr lang="ar-LY" sz="2000" dirty="0"/>
              <a:t>ا</a:t>
            </a:r>
            <a:r>
              <a:rPr lang="ar-SA" sz="2000" dirty="0"/>
              <a:t>ن الإنفاق العام هو الإنفاق الوحيد على </a:t>
            </a:r>
            <a:r>
              <a:rPr lang="ar-SA" sz="2000" dirty="0" smtClean="0"/>
              <a:t>الصحة</a:t>
            </a:r>
            <a:endParaRPr lang="en-US" sz="2000" dirty="0"/>
          </a:p>
          <a:p>
            <a:pPr>
              <a:lnSpc>
                <a:spcPct val="150000"/>
              </a:lnSpc>
            </a:pPr>
            <a:r>
              <a:rPr lang="ar-SA" sz="2000" dirty="0" smtClean="0"/>
              <a:t>ظهور </a:t>
            </a:r>
            <a:r>
              <a:rPr lang="ar-LY" sz="2000" b="1" dirty="0"/>
              <a:t>القطاع ال</a:t>
            </a:r>
            <a:r>
              <a:rPr lang="ar-SA" sz="2000" b="1" dirty="0"/>
              <a:t>خاص </a:t>
            </a:r>
            <a:r>
              <a:rPr lang="ar-SA" sz="2000" dirty="0"/>
              <a:t>خلال التسعينات </a:t>
            </a:r>
            <a:r>
              <a:rPr lang="ar-LY" sz="2000" dirty="0" smtClean="0"/>
              <a:t>أدى إلى </a:t>
            </a:r>
            <a:r>
              <a:rPr lang="ar-SA" sz="2000" dirty="0" smtClean="0"/>
              <a:t>تنامي </a:t>
            </a:r>
            <a:r>
              <a:rPr lang="ar-SA" sz="2000" b="1" dirty="0"/>
              <a:t>الدفع المُباشر من الجيب </a:t>
            </a:r>
            <a:endParaRPr lang="en-US" sz="2000" b="1" dirty="0"/>
          </a:p>
          <a:p>
            <a:pPr>
              <a:lnSpc>
                <a:spcPct val="150000"/>
              </a:lnSpc>
            </a:pPr>
            <a:r>
              <a:rPr lang="ar-LY" sz="2000" dirty="0"/>
              <a:t>ا</a:t>
            </a:r>
            <a:r>
              <a:rPr lang="ar-SA" sz="2000" dirty="0"/>
              <a:t>ر</a:t>
            </a:r>
            <a:r>
              <a:rPr lang="ar-LY" sz="2000" dirty="0"/>
              <a:t>ت</a:t>
            </a:r>
            <a:r>
              <a:rPr lang="ar-SA" sz="2000" dirty="0"/>
              <a:t>فع</a:t>
            </a:r>
            <a:r>
              <a:rPr lang="ar-LY" sz="2000" dirty="0"/>
              <a:t>ت</a:t>
            </a:r>
            <a:r>
              <a:rPr lang="ar-SA" sz="2000" dirty="0"/>
              <a:t> نسبة </a:t>
            </a:r>
            <a:r>
              <a:rPr lang="ar-LY" sz="2000" dirty="0"/>
              <a:t>ال</a:t>
            </a:r>
            <a:r>
              <a:rPr lang="ar-SA" sz="2000" dirty="0"/>
              <a:t>دفع</a:t>
            </a:r>
            <a:r>
              <a:rPr lang="ar-LY" sz="2000" dirty="0"/>
              <a:t> المباشر من الجيب</a:t>
            </a:r>
            <a:r>
              <a:rPr lang="ar-SA" sz="2000" dirty="0"/>
              <a:t> إلى نسبة تقد</a:t>
            </a:r>
            <a:r>
              <a:rPr lang="ar-LY" sz="2000" dirty="0"/>
              <a:t>ر بـ</a:t>
            </a:r>
            <a:r>
              <a:rPr lang="ar-SA" sz="2000" dirty="0"/>
              <a:t> </a:t>
            </a:r>
            <a:r>
              <a:rPr lang="ar-SA" sz="2000" b="1" dirty="0"/>
              <a:t> 30-40 %</a:t>
            </a:r>
            <a:endParaRPr lang="en-US" sz="2000" b="1" dirty="0"/>
          </a:p>
          <a:p>
            <a:pPr>
              <a:lnSpc>
                <a:spcPct val="150000"/>
              </a:lnSpc>
            </a:pPr>
            <a:r>
              <a:rPr lang="ar-SA" sz="2000" dirty="0" smtClean="0"/>
              <a:t>وجود </a:t>
            </a:r>
            <a:r>
              <a:rPr lang="ar-SA" sz="2000" b="1" dirty="0" smtClean="0"/>
              <a:t>فئات تتمتع بتغطية تأمين </a:t>
            </a:r>
            <a:r>
              <a:rPr lang="ar-SA" sz="2000" dirty="0" smtClean="0"/>
              <a:t>صحي خاص من موارد الدولة</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4" name="Content Placeholder 2"/>
          <p:cNvSpPr txBox="1">
            <a:spLocks/>
          </p:cNvSpPr>
          <p:nvPr/>
        </p:nvSpPr>
        <p:spPr>
          <a:xfrm>
            <a:off x="69274" y="1312721"/>
            <a:ext cx="4045525" cy="5337459"/>
          </a:xfrm>
          <a:prstGeom prst="rect">
            <a:avLst/>
          </a:prstGeom>
          <a:solidFill>
            <a:srgbClr val="EFF5FB"/>
          </a:solidFill>
          <a:ln w="28575">
            <a:solidFill>
              <a:schemeClr val="tx1"/>
            </a:solidFill>
          </a:ln>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000" b="1" dirty="0" smtClean="0">
                <a:solidFill>
                  <a:srgbClr val="0070C0"/>
                </a:solidFill>
              </a:rPr>
              <a:t>SDG</a:t>
            </a:r>
            <a:r>
              <a:rPr lang="ar-LY" sz="2000" b="1" dirty="0" smtClean="0">
                <a:solidFill>
                  <a:srgbClr val="0070C0"/>
                </a:solidFill>
              </a:rPr>
              <a:t> </a:t>
            </a:r>
            <a:r>
              <a:rPr lang="ar-LY" sz="2000" b="1" dirty="0">
                <a:solidFill>
                  <a:srgbClr val="0070C0"/>
                </a:solidFill>
              </a:rPr>
              <a:t>3 – ال</a:t>
            </a:r>
            <a:r>
              <a:rPr lang="ar-SA" sz="2000" b="1" dirty="0">
                <a:solidFill>
                  <a:srgbClr val="0070C0"/>
                </a:solidFill>
              </a:rPr>
              <a:t>غاي</a:t>
            </a:r>
            <a:r>
              <a:rPr lang="ar-LY" sz="2000" b="1" dirty="0">
                <a:solidFill>
                  <a:srgbClr val="0070C0"/>
                </a:solidFill>
              </a:rPr>
              <a:t>ة 8</a:t>
            </a:r>
            <a:r>
              <a:rPr lang="ar-SA" sz="2000" b="1" dirty="0">
                <a:solidFill>
                  <a:srgbClr val="0070C0"/>
                </a:solidFill>
              </a:rPr>
              <a:t> :  </a:t>
            </a:r>
            <a:r>
              <a:rPr lang="ar-SA" sz="2000" dirty="0"/>
              <a:t>إمكانية حصول </a:t>
            </a:r>
            <a:r>
              <a:rPr lang="ar-LY" sz="2000" dirty="0"/>
              <a:t>الجميع </a:t>
            </a:r>
            <a:r>
              <a:rPr lang="ar-SA" sz="2000" dirty="0"/>
              <a:t>على </a:t>
            </a:r>
            <a:r>
              <a:rPr lang="ar-LY" sz="2000" dirty="0"/>
              <a:t>ال</a:t>
            </a:r>
            <a:r>
              <a:rPr lang="ar-SA" sz="2000" dirty="0"/>
              <a:t>خدمات الجيدة والفعالة </a:t>
            </a:r>
            <a:r>
              <a:rPr lang="ar-SA" sz="2000" b="1" u="sng" dirty="0"/>
              <a:t>والميسورة </a:t>
            </a:r>
            <a:r>
              <a:rPr lang="ar-SA" sz="2000" b="1" u="sng" dirty="0" smtClean="0"/>
              <a:t>التكلفة</a:t>
            </a:r>
            <a:endParaRPr lang="ar-LY" sz="2000" b="1" u="sng" dirty="0" smtClean="0"/>
          </a:p>
          <a:p>
            <a:pPr>
              <a:lnSpc>
                <a:spcPct val="150000"/>
              </a:lnSpc>
            </a:pPr>
            <a:r>
              <a:rPr lang="ar-SA" sz="2000" b="1" dirty="0"/>
              <a:t>نمط التمويل </a:t>
            </a:r>
            <a:r>
              <a:rPr lang="ar-LY" sz="2000" b="1" dirty="0"/>
              <a:t>يؤثر</a:t>
            </a:r>
            <a:r>
              <a:rPr lang="ar-LY" sz="2000" dirty="0"/>
              <a:t>/ يحدد</a:t>
            </a:r>
            <a:r>
              <a:rPr lang="ar-SA" sz="2000" dirty="0"/>
              <a:t> طريقة توفير الموارد  لتقديم </a:t>
            </a:r>
            <a:r>
              <a:rPr lang="ar-LY" sz="2000" dirty="0"/>
              <a:t>أو شراء </a:t>
            </a:r>
            <a:r>
              <a:rPr lang="ar-SA" sz="2000" dirty="0"/>
              <a:t>الخدمات الصحية لصالح المنتفعين </a:t>
            </a:r>
            <a:endParaRPr lang="ar-LY" sz="2000" b="1" dirty="0" smtClean="0">
              <a:solidFill>
                <a:srgbClr val="0070C0"/>
              </a:solidFill>
            </a:endParaRPr>
          </a:p>
          <a:p>
            <a:pPr>
              <a:lnSpc>
                <a:spcPct val="150000"/>
              </a:lnSpc>
            </a:pPr>
            <a:r>
              <a:rPr lang="ar-SA" sz="2000" b="1" dirty="0" smtClean="0">
                <a:solidFill>
                  <a:srgbClr val="0070C0"/>
                </a:solidFill>
              </a:rPr>
              <a:t>مجموعة </a:t>
            </a:r>
            <a:r>
              <a:rPr lang="ar-SA" sz="2000" b="1" dirty="0">
                <a:solidFill>
                  <a:srgbClr val="0070C0"/>
                </a:solidFill>
              </a:rPr>
              <a:t>من الخبراء</a:t>
            </a:r>
            <a:r>
              <a:rPr lang="ar-LY" sz="2000" b="1" dirty="0">
                <a:solidFill>
                  <a:srgbClr val="0070C0"/>
                </a:solidFill>
              </a:rPr>
              <a:t>:</a:t>
            </a:r>
            <a:r>
              <a:rPr lang="ar-SA" sz="2000" b="1" dirty="0">
                <a:solidFill>
                  <a:srgbClr val="0070C0"/>
                </a:solidFill>
              </a:rPr>
              <a:t> </a:t>
            </a:r>
            <a:endParaRPr lang="ar-LY" sz="2000" b="1" dirty="0">
              <a:solidFill>
                <a:srgbClr val="0070C0"/>
              </a:solidFill>
            </a:endParaRPr>
          </a:p>
          <a:p>
            <a:pPr>
              <a:lnSpc>
                <a:spcPct val="150000"/>
              </a:lnSpc>
              <a:buFont typeface="Wingdings" panose="05000000000000000000" pitchFamily="2" charset="2"/>
              <a:buChar char="ü"/>
            </a:pPr>
            <a:r>
              <a:rPr lang="ar-LY" sz="2000" dirty="0"/>
              <a:t> أوصت </a:t>
            </a:r>
            <a:r>
              <a:rPr lang="ar-SA" sz="2000" b="1" dirty="0"/>
              <a:t>بضرورة تطوير </a:t>
            </a:r>
            <a:r>
              <a:rPr lang="ar-SA" sz="2000" dirty="0"/>
              <a:t>نظام التمويل الحالي </a:t>
            </a:r>
            <a:endParaRPr lang="ar-LY" sz="2000" dirty="0"/>
          </a:p>
          <a:p>
            <a:pPr>
              <a:lnSpc>
                <a:spcPct val="150000"/>
              </a:lnSpc>
              <a:buFont typeface="Wingdings" panose="05000000000000000000" pitchFamily="2" charset="2"/>
              <a:buChar char="ü"/>
            </a:pPr>
            <a:r>
              <a:rPr lang="ar-LY" sz="2000" dirty="0"/>
              <a:t> </a:t>
            </a:r>
            <a:r>
              <a:rPr lang="ar-SA" sz="2000" b="1" dirty="0"/>
              <a:t>حملت</a:t>
            </a:r>
            <a:r>
              <a:rPr lang="ar-LY" sz="2000" b="1" dirty="0"/>
              <a:t>ه</a:t>
            </a:r>
            <a:r>
              <a:rPr lang="ar-SA" sz="2000" b="1" dirty="0"/>
              <a:t> نتائج تدني </a:t>
            </a:r>
            <a:r>
              <a:rPr lang="ar-SA" sz="2000" dirty="0"/>
              <a:t>مستوى الخدمات الصحية وعدم رض</a:t>
            </a:r>
            <a:r>
              <a:rPr lang="ar-LY" sz="2000" dirty="0"/>
              <a:t>ا</a:t>
            </a:r>
            <a:r>
              <a:rPr lang="ar-SA" sz="2000" dirty="0"/>
              <a:t> م</a:t>
            </a:r>
            <a:r>
              <a:rPr lang="ar-LY" sz="2000" dirty="0"/>
              <a:t>تل</a:t>
            </a:r>
            <a:r>
              <a:rPr lang="ar-SA" sz="2000" dirty="0"/>
              <a:t>ق</a:t>
            </a:r>
            <a:r>
              <a:rPr lang="ar-LY" sz="2000" dirty="0"/>
              <a:t>ي ومقدمي</a:t>
            </a:r>
            <a:r>
              <a:rPr lang="ar-SA" sz="2000" dirty="0"/>
              <a:t> الخدمات</a:t>
            </a:r>
            <a:endParaRPr lang="en-US" sz="2000" dirty="0"/>
          </a:p>
        </p:txBody>
      </p:sp>
    </p:spTree>
    <p:extLst>
      <p:ext uri="{BB962C8B-B14F-4D97-AF65-F5344CB8AC3E}">
        <p14:creationId xmlns:p14="http://schemas.microsoft.com/office/powerpoint/2010/main" val="283622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6616843" y="1472679"/>
            <a:ext cx="5310685" cy="4692594"/>
          </a:xfrm>
          <a:prstGeom prst="rect">
            <a:avLst/>
          </a:prstGeom>
          <a:solidFill>
            <a:srgbClr val="FFFAEB"/>
          </a:solidFill>
          <a:ln w="38100">
            <a:solidFill>
              <a:schemeClr val="tx1"/>
            </a:solidFill>
          </a:ln>
        </p:spPr>
      </p:pic>
      <p:sp>
        <p:nvSpPr>
          <p:cNvPr id="6"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ثاني</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تمويل النظام الصحي</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10" name="Picture 9"/>
          <p:cNvPicPr>
            <a:picLocks noChangeAspect="1"/>
          </p:cNvPicPr>
          <p:nvPr/>
        </p:nvPicPr>
        <p:blipFill>
          <a:blip r:embed="rId6"/>
          <a:stretch>
            <a:fillRect/>
          </a:stretch>
        </p:blipFill>
        <p:spPr>
          <a:xfrm>
            <a:off x="289693" y="1470172"/>
            <a:ext cx="5377226" cy="4684705"/>
          </a:xfrm>
          <a:prstGeom prst="rect">
            <a:avLst/>
          </a:prstGeom>
          <a:ln w="38100">
            <a:solidFill>
              <a:schemeClr val="tx1"/>
            </a:solidFill>
          </a:ln>
        </p:spPr>
      </p:pic>
    </p:spTree>
    <p:extLst>
      <p:ext uri="{BB962C8B-B14F-4D97-AF65-F5344CB8AC3E}">
        <p14:creationId xmlns:p14="http://schemas.microsoft.com/office/powerpoint/2010/main" val="37488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547212" y="1337952"/>
            <a:ext cx="4490113" cy="5309749"/>
          </a:xfrm>
          <a:solidFill>
            <a:srgbClr val="FFFAEB"/>
          </a:solidFill>
          <a:ln w="28575">
            <a:solidFill>
              <a:schemeClr val="tx1"/>
            </a:solidFill>
          </a:ln>
        </p:spPr>
        <p:txBody>
          <a:bodyPr>
            <a:noAutofit/>
          </a:bodyPr>
          <a:lstStyle/>
          <a:p>
            <a:pPr marL="0" indent="0">
              <a:lnSpc>
                <a:spcPct val="150000"/>
              </a:lnSpc>
              <a:buNone/>
            </a:pPr>
            <a:r>
              <a:rPr lang="ar-LY" sz="2000" b="1" dirty="0">
                <a:solidFill>
                  <a:srgbClr val="0070C0"/>
                </a:solidFill>
              </a:rPr>
              <a:t>التوجه إلى التأمين الصحي العام:</a:t>
            </a:r>
            <a:endParaRPr lang="en-US" sz="2000" b="1" dirty="0">
              <a:solidFill>
                <a:srgbClr val="0070C0"/>
              </a:solidFill>
            </a:endParaRPr>
          </a:p>
          <a:p>
            <a:pPr>
              <a:lnSpc>
                <a:spcPct val="150000"/>
              </a:lnSpc>
            </a:pPr>
            <a:r>
              <a:rPr lang="ar-SA" sz="2000" dirty="0"/>
              <a:t>يعتبر التأمين الصحي الشامل او الإجتماعي من </a:t>
            </a:r>
            <a:r>
              <a:rPr lang="ar-SA" sz="2000" b="1" dirty="0"/>
              <a:t>أفضل مصادر </a:t>
            </a:r>
            <a:r>
              <a:rPr lang="ar-LY" sz="2000" b="1" dirty="0"/>
              <a:t>التمويل </a:t>
            </a:r>
            <a:r>
              <a:rPr lang="ar-LY" sz="2000" dirty="0"/>
              <a:t>الصحي</a:t>
            </a:r>
          </a:p>
          <a:p>
            <a:pPr>
              <a:lnSpc>
                <a:spcPct val="100000"/>
              </a:lnSpc>
            </a:pPr>
            <a:r>
              <a:rPr lang="ar-SA" sz="2000" b="1" dirty="0"/>
              <a:t>شجعت  مُنظمة </a:t>
            </a:r>
            <a:r>
              <a:rPr lang="ar-SA" sz="2000" dirty="0"/>
              <a:t>الصحة العالمية (2011، 2005) الدول الأعضاء على إعتماد التأمين الصحي الإجتماعي الشامل لتمويل الرعاية الصحية</a:t>
            </a:r>
            <a:endParaRPr lang="ar-LY" sz="2000" dirty="0"/>
          </a:p>
          <a:p>
            <a:pPr>
              <a:lnSpc>
                <a:spcPct val="150000"/>
              </a:lnSpc>
            </a:pPr>
            <a:r>
              <a:rPr lang="ar-SA" sz="2000" b="1" dirty="0"/>
              <a:t>فصل</a:t>
            </a:r>
            <a:r>
              <a:rPr lang="ar-SA" sz="2000" dirty="0"/>
              <a:t> مُهمة التمويل عن </a:t>
            </a:r>
            <a:r>
              <a:rPr lang="ar-LY" sz="2000" dirty="0" smtClean="0"/>
              <a:t>تنظيم و</a:t>
            </a:r>
            <a:r>
              <a:rPr lang="ar-SA" sz="2000" dirty="0" smtClean="0"/>
              <a:t>تقديم </a:t>
            </a:r>
            <a:r>
              <a:rPr lang="ar-SA" sz="2000" dirty="0"/>
              <a:t>الخدمات</a:t>
            </a:r>
            <a:endParaRPr lang="ar-LY" sz="2000" dirty="0"/>
          </a:p>
          <a:p>
            <a:pPr>
              <a:lnSpc>
                <a:spcPct val="150000"/>
              </a:lnSpc>
            </a:pPr>
            <a:r>
              <a:rPr lang="ar-LY" sz="2000" dirty="0"/>
              <a:t>يساهم في بناء نظام صحي فعال</a:t>
            </a:r>
          </a:p>
          <a:p>
            <a:pPr>
              <a:lnSpc>
                <a:spcPct val="150000"/>
              </a:lnSpc>
            </a:pPr>
            <a:r>
              <a:rPr lang="ar-SA" sz="2000" b="1" dirty="0" smtClean="0"/>
              <a:t>2010</a:t>
            </a:r>
            <a:r>
              <a:rPr lang="ar-LY" sz="2000" dirty="0" smtClean="0"/>
              <a:t>:</a:t>
            </a:r>
            <a:r>
              <a:rPr lang="ar-SA" sz="2000" dirty="0" smtClean="0"/>
              <a:t> صدر </a:t>
            </a:r>
            <a:r>
              <a:rPr lang="ar-SA" sz="2000" dirty="0"/>
              <a:t>القانون </a:t>
            </a:r>
            <a:r>
              <a:rPr lang="ar-LY" sz="2000" dirty="0" smtClean="0"/>
              <a:t>(</a:t>
            </a:r>
            <a:r>
              <a:rPr lang="ar-SA" sz="2000" dirty="0" smtClean="0"/>
              <a:t>رقم </a:t>
            </a:r>
            <a:r>
              <a:rPr lang="ar-LY" sz="2000" dirty="0" smtClean="0"/>
              <a:t>20) </a:t>
            </a:r>
            <a:r>
              <a:rPr lang="ar-LY" sz="2000" dirty="0"/>
              <a:t>ل</a:t>
            </a:r>
            <a:r>
              <a:rPr lang="ar-SA" sz="2000" dirty="0" smtClean="0"/>
              <a:t>لتأمين </a:t>
            </a:r>
            <a:r>
              <a:rPr lang="ar-SA" sz="2000" dirty="0"/>
              <a:t>الصحي</a:t>
            </a:r>
            <a:endParaRPr lang="en-US" sz="2000" dirty="0"/>
          </a:p>
          <a:p>
            <a:pPr>
              <a:lnSpc>
                <a:spcPct val="150000"/>
              </a:lnSpc>
            </a:pPr>
            <a:r>
              <a:rPr lang="ar-SA" sz="2000" b="1" dirty="0" smtClean="0"/>
              <a:t>2017</a:t>
            </a:r>
            <a:r>
              <a:rPr lang="ar-LY" sz="2000" dirty="0" smtClean="0"/>
              <a:t>:</a:t>
            </a:r>
            <a:r>
              <a:rPr lang="ar-SA" sz="2000" dirty="0" smtClean="0"/>
              <a:t> </a:t>
            </a:r>
            <a:r>
              <a:rPr lang="ar-SA" sz="2000" dirty="0"/>
              <a:t>إنشاء صندوق التأمين الصحي العام</a:t>
            </a:r>
            <a:endParaRPr lang="en-US" sz="2000" dirty="0"/>
          </a:p>
        </p:txBody>
      </p:sp>
      <p:sp>
        <p:nvSpPr>
          <p:cNvPr id="5" name="Content Placeholder 2"/>
          <p:cNvSpPr txBox="1">
            <a:spLocks/>
          </p:cNvSpPr>
          <p:nvPr/>
        </p:nvSpPr>
        <p:spPr>
          <a:xfrm>
            <a:off x="3275467" y="1326576"/>
            <a:ext cx="4061487" cy="5309749"/>
          </a:xfrm>
          <a:prstGeom prst="rect">
            <a:avLst/>
          </a:prstGeom>
          <a:solidFill>
            <a:srgbClr val="F0F8EC"/>
          </a:solidFill>
          <a:ln w="28575">
            <a:solidFill>
              <a:schemeClr val="tx1"/>
            </a:solidFill>
          </a:ln>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ar-LY" sz="2000" b="1" dirty="0">
                <a:solidFill>
                  <a:srgbClr val="0070C0"/>
                </a:solidFill>
              </a:rPr>
              <a:t>المستهدف أن يحقق</a:t>
            </a:r>
            <a:r>
              <a:rPr lang="ar-SA" sz="2000" b="1" dirty="0">
                <a:solidFill>
                  <a:srgbClr val="0070C0"/>
                </a:solidFill>
              </a:rPr>
              <a:t> نظام التمويل</a:t>
            </a:r>
            <a:r>
              <a:rPr lang="ar-LY" sz="2000" b="1" dirty="0">
                <a:solidFill>
                  <a:srgbClr val="0070C0"/>
                </a:solidFill>
              </a:rPr>
              <a:t>:</a:t>
            </a:r>
            <a:r>
              <a:rPr lang="ar-SA" sz="2000" b="1" dirty="0">
                <a:solidFill>
                  <a:srgbClr val="0070C0"/>
                </a:solidFill>
              </a:rPr>
              <a:t> </a:t>
            </a:r>
            <a:endParaRPr lang="ar-LY" sz="2000" b="1" dirty="0">
              <a:solidFill>
                <a:srgbClr val="0070C0"/>
              </a:solidFill>
            </a:endParaRPr>
          </a:p>
          <a:p>
            <a:pPr>
              <a:lnSpc>
                <a:spcPct val="150000"/>
              </a:lnSpc>
              <a:buFont typeface="Wingdings" panose="05000000000000000000" pitchFamily="2" charset="2"/>
              <a:buChar char="ü"/>
            </a:pPr>
            <a:r>
              <a:rPr lang="ar-SA" sz="2000" b="1" dirty="0"/>
              <a:t>العدالة والإنصاف </a:t>
            </a:r>
            <a:r>
              <a:rPr lang="ar-SA" sz="2000" dirty="0"/>
              <a:t>في الاشتراكات </a:t>
            </a:r>
            <a:r>
              <a:rPr lang="ar-LY" sz="2000" dirty="0"/>
              <a:t>و</a:t>
            </a:r>
            <a:r>
              <a:rPr lang="ar-SA" sz="2000" dirty="0"/>
              <a:t>تقاسم عبء المرض</a:t>
            </a:r>
            <a:endParaRPr lang="ar-LY" sz="2000" dirty="0"/>
          </a:p>
          <a:p>
            <a:pPr>
              <a:lnSpc>
                <a:spcPct val="150000"/>
              </a:lnSpc>
              <a:buFont typeface="Wingdings" panose="05000000000000000000" pitchFamily="2" charset="2"/>
              <a:buChar char="ü"/>
            </a:pPr>
            <a:r>
              <a:rPr lang="ar-SA" sz="2000" b="1" dirty="0"/>
              <a:t>الكفاءة</a:t>
            </a:r>
            <a:r>
              <a:rPr lang="ar-SA" sz="2000" dirty="0"/>
              <a:t> في </a:t>
            </a:r>
            <a:r>
              <a:rPr lang="ar-LY" sz="2000" dirty="0"/>
              <a:t>إ</a:t>
            </a:r>
            <a:r>
              <a:rPr lang="ar-SA" sz="2000" dirty="0"/>
              <a:t>دارة الموارد المحصلة </a:t>
            </a:r>
            <a:endParaRPr lang="ar-LY" sz="2000" dirty="0"/>
          </a:p>
          <a:p>
            <a:pPr>
              <a:lnSpc>
                <a:spcPct val="100000"/>
              </a:lnSpc>
              <a:buFont typeface="Wingdings" panose="05000000000000000000" pitchFamily="2" charset="2"/>
              <a:buChar char="ü"/>
            </a:pPr>
            <a:r>
              <a:rPr lang="ar-LY" sz="2000" dirty="0"/>
              <a:t>خدمات ذات </a:t>
            </a:r>
            <a:r>
              <a:rPr lang="ar-SA" sz="2000" b="1" dirty="0"/>
              <a:t>جودة</a:t>
            </a:r>
            <a:r>
              <a:rPr lang="ar-SA" sz="2000" dirty="0"/>
              <a:t> تستجيب لاحتياجات المنتفع </a:t>
            </a:r>
            <a:endParaRPr lang="ar-LY" sz="2000" dirty="0"/>
          </a:p>
          <a:p>
            <a:pPr>
              <a:lnSpc>
                <a:spcPct val="150000"/>
              </a:lnSpc>
              <a:buFont typeface="Wingdings" panose="05000000000000000000" pitchFamily="2" charset="2"/>
              <a:buChar char="ü"/>
            </a:pPr>
            <a:r>
              <a:rPr lang="ar-SA" sz="2000" b="1" dirty="0"/>
              <a:t>حماية المواطن </a:t>
            </a:r>
            <a:r>
              <a:rPr lang="ar-SA" sz="2000" dirty="0"/>
              <a:t>من </a:t>
            </a:r>
            <a:r>
              <a:rPr lang="ar-LY" sz="2000" dirty="0"/>
              <a:t>أعباء ال</a:t>
            </a:r>
            <a:r>
              <a:rPr lang="ar-SA" sz="2000" dirty="0"/>
              <a:t>دفع </a:t>
            </a:r>
            <a:r>
              <a:rPr lang="ar-LY" sz="2000" dirty="0"/>
              <a:t>ال</a:t>
            </a:r>
            <a:r>
              <a:rPr lang="ar-SA" sz="2000" dirty="0"/>
              <a:t>مباشر من الجيب لتكاليف لا يمكن التنبؤ بها </a:t>
            </a:r>
            <a:r>
              <a:rPr lang="ar-LY" sz="2000" dirty="0"/>
              <a:t>ومنع </a:t>
            </a:r>
            <a:r>
              <a:rPr lang="ar-SA" sz="2000" dirty="0"/>
              <a:t>افقار</a:t>
            </a:r>
            <a:r>
              <a:rPr lang="ar-LY" sz="2000" dirty="0"/>
              <a:t>ه</a:t>
            </a:r>
          </a:p>
          <a:p>
            <a:pPr>
              <a:lnSpc>
                <a:spcPct val="150000"/>
              </a:lnSpc>
              <a:buFont typeface="Wingdings" panose="05000000000000000000" pitchFamily="2" charset="2"/>
              <a:buChar char="ü"/>
            </a:pPr>
            <a:r>
              <a:rPr lang="ar-SA" sz="2000" b="1" dirty="0" smtClean="0"/>
              <a:t>مردود</a:t>
            </a:r>
            <a:r>
              <a:rPr lang="ar-LY" sz="2000" b="1" dirty="0" smtClean="0"/>
              <a:t> أعلى</a:t>
            </a:r>
            <a:r>
              <a:rPr lang="ar-SA" sz="2000" b="1" dirty="0" smtClean="0"/>
              <a:t> </a:t>
            </a:r>
            <a:r>
              <a:rPr lang="ar-SA" sz="2000" dirty="0"/>
              <a:t>من الموارد </a:t>
            </a:r>
            <a:r>
              <a:rPr lang="ar-LY" sz="2000" dirty="0" smtClean="0"/>
              <a:t>(</a:t>
            </a:r>
            <a:r>
              <a:rPr lang="ar-SA" sz="2000" dirty="0" smtClean="0"/>
              <a:t>شراء الخدمة</a:t>
            </a:r>
            <a:r>
              <a:rPr lang="ar-LY" sz="2000" dirty="0" smtClean="0"/>
              <a:t>)</a:t>
            </a:r>
            <a:endParaRPr lang="ar-LY" sz="2000" dirty="0"/>
          </a:p>
          <a:p>
            <a:pPr>
              <a:lnSpc>
                <a:spcPct val="150000"/>
              </a:lnSpc>
              <a:buFont typeface="Wingdings" panose="05000000000000000000" pitchFamily="2" charset="2"/>
              <a:buChar char="ü"/>
            </a:pPr>
            <a:r>
              <a:rPr lang="ar-SA" sz="2000" b="1" dirty="0"/>
              <a:t>ضم</a:t>
            </a:r>
            <a:r>
              <a:rPr lang="ar-LY" sz="2000" b="1" dirty="0"/>
              <a:t>ا</a:t>
            </a:r>
            <a:r>
              <a:rPr lang="ar-SA" sz="2000" b="1" dirty="0"/>
              <a:t>ن </a:t>
            </a:r>
            <a:r>
              <a:rPr lang="ar-LY" sz="2000" b="1" dirty="0"/>
              <a:t>التغطية </a:t>
            </a:r>
            <a:r>
              <a:rPr lang="ar-LY" sz="2000" dirty="0"/>
              <a:t>بحز</a:t>
            </a:r>
            <a:r>
              <a:rPr lang="ar-SA" sz="2000" dirty="0"/>
              <a:t>مة </a:t>
            </a:r>
            <a:r>
              <a:rPr lang="ar-LY" sz="2000" dirty="0"/>
              <a:t>خدمات</a:t>
            </a:r>
            <a:r>
              <a:rPr lang="ar-SA" sz="2000" dirty="0"/>
              <a:t> </a:t>
            </a:r>
            <a:r>
              <a:rPr lang="ar-LY" sz="2000" dirty="0"/>
              <a:t>ذات </a:t>
            </a:r>
            <a:r>
              <a:rPr lang="ar-SA" sz="2000" dirty="0"/>
              <a:t>جودة</a:t>
            </a:r>
            <a:endParaRPr lang="ar-LY" sz="2000" dirty="0"/>
          </a:p>
          <a:p>
            <a:pPr>
              <a:lnSpc>
                <a:spcPct val="100000"/>
              </a:lnSpc>
              <a:buFont typeface="Wingdings" panose="05000000000000000000" pitchFamily="2" charset="2"/>
              <a:buChar char="ü"/>
            </a:pPr>
            <a:r>
              <a:rPr lang="ar-SA" sz="2000" b="1" dirty="0"/>
              <a:t>الاستدامة والمساواة</a:t>
            </a:r>
            <a:endParaRPr lang="en-US" sz="2000" b="1" dirty="0"/>
          </a:p>
        </p:txBody>
      </p:sp>
      <p:sp>
        <p:nvSpPr>
          <p:cNvPr id="7"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ثاني</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تمويل النظام الصحي</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4" name="Content Placeholder 2"/>
          <p:cNvSpPr txBox="1">
            <a:spLocks/>
          </p:cNvSpPr>
          <p:nvPr/>
        </p:nvSpPr>
        <p:spPr>
          <a:xfrm>
            <a:off x="150125" y="1326576"/>
            <a:ext cx="2920621" cy="5309749"/>
          </a:xfrm>
          <a:prstGeom prst="rect">
            <a:avLst/>
          </a:prstGeom>
          <a:solidFill>
            <a:srgbClr val="EFF5FB"/>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ar-LY" sz="2000" b="1" dirty="0">
                <a:solidFill>
                  <a:srgbClr val="0070C0"/>
                </a:solidFill>
              </a:rPr>
              <a:t>ملاحظات:</a:t>
            </a:r>
          </a:p>
          <a:p>
            <a:pPr>
              <a:lnSpc>
                <a:spcPct val="200000"/>
              </a:lnSpc>
            </a:pPr>
            <a:r>
              <a:rPr lang="ar-SA" sz="2000" dirty="0"/>
              <a:t>الخدمات الصحية لا </a:t>
            </a:r>
            <a:r>
              <a:rPr lang="ar-LY" sz="2000" dirty="0" smtClean="0"/>
              <a:t>ت</a:t>
            </a:r>
            <a:r>
              <a:rPr lang="ar-SA" sz="2000" dirty="0" smtClean="0"/>
              <a:t>ترك </a:t>
            </a:r>
            <a:r>
              <a:rPr lang="ar-SA" sz="2000" dirty="0"/>
              <a:t>بين مقدم الخدمة والمحتاج اليها</a:t>
            </a:r>
            <a:endParaRPr lang="ar-LY" sz="2000" dirty="0"/>
          </a:p>
          <a:p>
            <a:pPr>
              <a:lnSpc>
                <a:spcPct val="200000"/>
              </a:lnSpc>
            </a:pPr>
            <a:r>
              <a:rPr lang="ar-SA" sz="2000" dirty="0" smtClean="0"/>
              <a:t>ال</a:t>
            </a:r>
            <a:r>
              <a:rPr lang="ar-LY" sz="2000" dirty="0"/>
              <a:t>إ</a:t>
            </a:r>
            <a:r>
              <a:rPr lang="ar-SA" sz="2000" dirty="0" smtClean="0"/>
              <a:t>لتزام </a:t>
            </a:r>
            <a:r>
              <a:rPr lang="ar-SA" sz="2000" dirty="0"/>
              <a:t>السياسي </a:t>
            </a:r>
            <a:r>
              <a:rPr lang="ar-LY" sz="2000" dirty="0" smtClean="0"/>
              <a:t>شرط أساسي </a:t>
            </a:r>
            <a:r>
              <a:rPr lang="ar-SA" sz="2000" dirty="0" smtClean="0"/>
              <a:t>لتطوير </a:t>
            </a:r>
            <a:r>
              <a:rPr lang="ar-SA" sz="2000" dirty="0"/>
              <a:t>نظام </a:t>
            </a:r>
            <a:r>
              <a:rPr lang="ar-LY" sz="2000" dirty="0" smtClean="0"/>
              <a:t>ال</a:t>
            </a:r>
            <a:r>
              <a:rPr lang="ar-SA" sz="2000" dirty="0" smtClean="0"/>
              <a:t>تمويل</a:t>
            </a:r>
            <a:r>
              <a:rPr lang="ar-LY" sz="2000" dirty="0" smtClean="0"/>
              <a:t> </a:t>
            </a:r>
            <a:r>
              <a:rPr lang="ar-SA" sz="2000" dirty="0" smtClean="0"/>
              <a:t>الصحي</a:t>
            </a:r>
            <a:endParaRPr lang="ar-LY" sz="2000" dirty="0"/>
          </a:p>
          <a:p>
            <a:pPr>
              <a:lnSpc>
                <a:spcPct val="200000"/>
              </a:lnSpc>
            </a:pPr>
            <a:r>
              <a:rPr lang="ar-SA" sz="2000" dirty="0" smtClean="0"/>
              <a:t>الحاج</a:t>
            </a:r>
            <a:r>
              <a:rPr lang="ar-LY" sz="2000" dirty="0" smtClean="0"/>
              <a:t>ة</a:t>
            </a:r>
            <a:r>
              <a:rPr lang="ar-SA" sz="2000" dirty="0" smtClean="0"/>
              <a:t> لدعم</a:t>
            </a:r>
            <a:r>
              <a:rPr lang="ar-LY" sz="2000" dirty="0" smtClean="0"/>
              <a:t> </a:t>
            </a:r>
            <a:r>
              <a:rPr lang="ar-LY" sz="2000" dirty="0"/>
              <a:t>إضافي</a:t>
            </a:r>
            <a:r>
              <a:rPr lang="ar-SA" sz="2000" dirty="0"/>
              <a:t> </a:t>
            </a:r>
            <a:r>
              <a:rPr lang="ar-LY" sz="2000" dirty="0" smtClean="0"/>
              <a:t>مرحلي</a:t>
            </a:r>
            <a:endParaRPr lang="ar-LY" sz="2000" dirty="0"/>
          </a:p>
        </p:txBody>
      </p:sp>
    </p:spTree>
    <p:extLst>
      <p:ext uri="{BB962C8B-B14F-4D97-AF65-F5344CB8AC3E}">
        <p14:creationId xmlns:p14="http://schemas.microsoft.com/office/powerpoint/2010/main" val="30257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8" name="Picture 7"/>
          <p:cNvPicPr/>
          <p:nvPr/>
        </p:nvPicPr>
        <p:blipFill>
          <a:blip r:embed="rId5"/>
          <a:stretch>
            <a:fillRect/>
          </a:stretch>
        </p:blipFill>
        <p:spPr>
          <a:xfrm>
            <a:off x="0" y="2346989"/>
            <a:ext cx="5718411" cy="4244880"/>
          </a:xfrm>
          <a:prstGeom prst="rect">
            <a:avLst/>
          </a:prstGeom>
          <a:ln w="28575">
            <a:solidFill>
              <a:schemeClr val="tx1"/>
            </a:solidFill>
          </a:ln>
        </p:spPr>
      </p:pic>
      <p:pic>
        <p:nvPicPr>
          <p:cNvPr id="7" name="Picture 6"/>
          <p:cNvPicPr/>
          <p:nvPr/>
        </p:nvPicPr>
        <p:blipFill>
          <a:blip r:embed="rId6"/>
          <a:stretch>
            <a:fillRect/>
          </a:stretch>
        </p:blipFill>
        <p:spPr>
          <a:xfrm>
            <a:off x="6305265" y="2361063"/>
            <a:ext cx="5704765" cy="4189861"/>
          </a:xfrm>
          <a:prstGeom prst="rect">
            <a:avLst/>
          </a:prstGeom>
          <a:ln w="28575">
            <a:solidFill>
              <a:schemeClr val="tx1"/>
            </a:solidFill>
          </a:ln>
        </p:spPr>
      </p:pic>
      <p:sp>
        <p:nvSpPr>
          <p:cNvPr id="10" name="Title 1"/>
          <p:cNvSpPr txBox="1">
            <a:spLocks/>
          </p:cNvSpPr>
          <p:nvPr/>
        </p:nvSpPr>
        <p:spPr>
          <a:xfrm>
            <a:off x="6591869" y="1330208"/>
            <a:ext cx="5104258" cy="689664"/>
          </a:xfrm>
          <a:prstGeom prst="rect">
            <a:avLst/>
          </a:prstGeom>
          <a:solidFill>
            <a:srgbClr val="FFFAEB"/>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LY" sz="32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التأمين الصحي يتطلب الدفع المسبق</a:t>
            </a:r>
          </a:p>
        </p:txBody>
      </p:sp>
      <p:sp>
        <p:nvSpPr>
          <p:cNvPr id="3" name="Oval 2"/>
          <p:cNvSpPr/>
          <p:nvPr/>
        </p:nvSpPr>
        <p:spPr>
          <a:xfrm>
            <a:off x="6646457" y="5084617"/>
            <a:ext cx="2729553" cy="4710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
        <p:nvSpPr>
          <p:cNvPr id="9"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ثاني</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تمويل النظام الصحي</a:t>
            </a:r>
            <a:endParaRPr lang="en-US" dirty="0">
              <a:solidFill>
                <a:schemeClr val="bg1"/>
              </a:solidFill>
              <a:effectLst>
                <a:outerShdw blurRad="38100" dist="38100" dir="2700000" algn="tl">
                  <a:srgbClr val="000000">
                    <a:alpha val="43137"/>
                  </a:srgbClr>
                </a:outerShdw>
              </a:effectLst>
            </a:endParaRPr>
          </a:p>
        </p:txBody>
      </p:sp>
      <p:sp>
        <p:nvSpPr>
          <p:cNvPr id="11" name="Oval 10"/>
          <p:cNvSpPr/>
          <p:nvPr/>
        </p:nvSpPr>
        <p:spPr>
          <a:xfrm>
            <a:off x="3709303" y="3449781"/>
            <a:ext cx="1430740" cy="3879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
        <p:nvSpPr>
          <p:cNvPr id="12" name="Title 1"/>
          <p:cNvSpPr txBox="1">
            <a:spLocks/>
          </p:cNvSpPr>
          <p:nvPr/>
        </p:nvSpPr>
        <p:spPr>
          <a:xfrm>
            <a:off x="1164578" y="1334751"/>
            <a:ext cx="2975215" cy="689664"/>
          </a:xfrm>
          <a:prstGeom prst="rect">
            <a:avLst/>
          </a:prstGeom>
          <a:solidFill>
            <a:srgbClr val="F0F8EC"/>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LY" sz="32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الهــــدف</a:t>
            </a:r>
          </a:p>
        </p:txBody>
      </p:sp>
    </p:spTree>
    <p:extLst>
      <p:ext uri="{BB962C8B-B14F-4D97-AF65-F5344CB8AC3E}">
        <p14:creationId xmlns:p14="http://schemas.microsoft.com/office/powerpoint/2010/main" val="6819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856" y="2687782"/>
            <a:ext cx="2593059" cy="3747136"/>
          </a:xfrm>
          <a:prstGeom prst="rect">
            <a:avLst/>
          </a:prstGeom>
          <a:ln w="28575">
            <a:solidFill>
              <a:schemeClr val="tx1"/>
            </a:solidFill>
          </a:ln>
        </p:spPr>
      </p:pic>
      <p:pic>
        <p:nvPicPr>
          <p:cNvPr id="6" name="Picture 5"/>
          <p:cNvPicPr/>
          <p:nvPr/>
        </p:nvPicPr>
        <p:blipFill>
          <a:blip r:embed="rId6"/>
          <a:stretch>
            <a:fillRect/>
          </a:stretch>
        </p:blipFill>
        <p:spPr>
          <a:xfrm>
            <a:off x="4370743" y="2673927"/>
            <a:ext cx="3957850" cy="3522156"/>
          </a:xfrm>
          <a:prstGeom prst="rect">
            <a:avLst/>
          </a:prstGeom>
          <a:ln w="28575">
            <a:solidFill>
              <a:schemeClr val="tx1"/>
            </a:solidFill>
          </a:ln>
        </p:spPr>
      </p:pic>
      <p:pic>
        <p:nvPicPr>
          <p:cNvPr id="9" name="Picture 8"/>
          <p:cNvPicPr/>
          <p:nvPr/>
        </p:nvPicPr>
        <p:blipFill>
          <a:blip r:embed="rId7"/>
          <a:stretch>
            <a:fillRect/>
          </a:stretch>
        </p:blipFill>
        <p:spPr>
          <a:xfrm>
            <a:off x="175137" y="2687783"/>
            <a:ext cx="3291394" cy="3713018"/>
          </a:xfrm>
          <a:prstGeom prst="rect">
            <a:avLst/>
          </a:prstGeom>
          <a:ln w="28575">
            <a:solidFill>
              <a:schemeClr val="tx1"/>
            </a:solidFill>
          </a:ln>
        </p:spPr>
      </p:pic>
      <p:sp>
        <p:nvSpPr>
          <p:cNvPr id="10" name="Title 1"/>
          <p:cNvSpPr txBox="1">
            <a:spLocks/>
          </p:cNvSpPr>
          <p:nvPr/>
        </p:nvSpPr>
        <p:spPr>
          <a:xfrm>
            <a:off x="9553429" y="2031246"/>
            <a:ext cx="2524833" cy="589129"/>
          </a:xfrm>
          <a:prstGeom prst="rect">
            <a:avLst/>
          </a:prstGeom>
          <a:solidFill>
            <a:srgbClr val="FFFAEB"/>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LY"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التحصيل</a:t>
            </a:r>
          </a:p>
        </p:txBody>
      </p:sp>
      <p:sp>
        <p:nvSpPr>
          <p:cNvPr id="11" name="Title 1"/>
          <p:cNvSpPr txBox="1">
            <a:spLocks/>
          </p:cNvSpPr>
          <p:nvPr/>
        </p:nvSpPr>
        <p:spPr>
          <a:xfrm>
            <a:off x="4819921" y="2019870"/>
            <a:ext cx="2975215" cy="589129"/>
          </a:xfrm>
          <a:prstGeom prst="rect">
            <a:avLst/>
          </a:prstGeom>
          <a:solidFill>
            <a:srgbClr val="F0F8EC"/>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LY"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التجميع</a:t>
            </a:r>
          </a:p>
        </p:txBody>
      </p:sp>
      <p:sp>
        <p:nvSpPr>
          <p:cNvPr id="12" name="Title 1"/>
          <p:cNvSpPr txBox="1">
            <a:spLocks/>
          </p:cNvSpPr>
          <p:nvPr/>
        </p:nvSpPr>
        <p:spPr>
          <a:xfrm>
            <a:off x="208204" y="2022142"/>
            <a:ext cx="2975215" cy="589129"/>
          </a:xfrm>
          <a:prstGeom prst="rect">
            <a:avLst/>
          </a:prstGeom>
          <a:solidFill>
            <a:srgbClr val="EFF5FB"/>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LY"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الشراء</a:t>
            </a:r>
          </a:p>
        </p:txBody>
      </p:sp>
      <p:sp>
        <p:nvSpPr>
          <p:cNvPr id="13" name="Title 1"/>
          <p:cNvSpPr txBox="1">
            <a:spLocks/>
          </p:cNvSpPr>
          <p:nvPr/>
        </p:nvSpPr>
        <p:spPr>
          <a:xfrm>
            <a:off x="2087496" y="6263286"/>
            <a:ext cx="8026331" cy="534552"/>
          </a:xfrm>
          <a:prstGeom prst="rect">
            <a:avLst/>
          </a:prstGeom>
          <a:solidFill>
            <a:schemeClr val="accent2">
              <a:lumMod val="20000"/>
              <a:lumOff val="80000"/>
            </a:schemeClr>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3200" b="1" dirty="0"/>
              <a:t>يجب </a:t>
            </a:r>
            <a:r>
              <a:rPr lang="ar-SA" sz="3200" b="1" dirty="0" smtClean="0"/>
              <a:t>تطوير </a:t>
            </a:r>
            <a:r>
              <a:rPr lang="ar-LY" sz="3200" b="1" dirty="0" smtClean="0"/>
              <a:t>هذه </a:t>
            </a:r>
            <a:r>
              <a:rPr lang="ar-SA" sz="3200" b="1" dirty="0" smtClean="0"/>
              <a:t>المكونات </a:t>
            </a:r>
            <a:r>
              <a:rPr lang="ar-SA" sz="3200" b="1" dirty="0"/>
              <a:t>الأساسية  </a:t>
            </a:r>
            <a:r>
              <a:rPr lang="ar-SA" sz="3200" b="1" dirty="0" smtClean="0"/>
              <a:t>الثلاثة </a:t>
            </a:r>
            <a:r>
              <a:rPr lang="ar-SA" sz="3200" b="1" dirty="0"/>
              <a:t>لنظام التمويل</a:t>
            </a:r>
            <a:endParaRPr lang="ar-LY"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8079475" y="1255593"/>
            <a:ext cx="4001059" cy="589129"/>
          </a:xfrm>
          <a:prstGeom prst="rect">
            <a:avLst/>
          </a:prstGeom>
          <a:solidFill>
            <a:schemeClr val="accent2">
              <a:lumMod val="20000"/>
              <a:lumOff val="80000"/>
            </a:schemeClr>
          </a:solidFill>
          <a:ln w="28575">
            <a:solidFill>
              <a:schemeClr val="tx1"/>
            </a:solidFill>
          </a:ln>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LY"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مكونات لنظام التمويل:</a:t>
            </a:r>
          </a:p>
        </p:txBody>
      </p:sp>
      <p:sp>
        <p:nvSpPr>
          <p:cNvPr id="16"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ثاني</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تمويل النظام الصحي</a:t>
            </a:r>
            <a:endParaRPr lang="en-US" dirty="0">
              <a:solidFill>
                <a:schemeClr val="bg1"/>
              </a:solidFill>
              <a:effectLst>
                <a:outerShdw blurRad="38100" dist="38100" dir="2700000" algn="tl">
                  <a:srgbClr val="000000">
                    <a:alpha val="43137"/>
                  </a:srgbClr>
                </a:outerShdw>
              </a:effectLst>
            </a:endParaRPr>
          </a:p>
        </p:txBody>
      </p:sp>
      <p:sp>
        <p:nvSpPr>
          <p:cNvPr id="17" name="Oval 16"/>
          <p:cNvSpPr/>
          <p:nvPr/>
        </p:nvSpPr>
        <p:spPr>
          <a:xfrm>
            <a:off x="5167745" y="5680364"/>
            <a:ext cx="637310" cy="346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
        <p:nvSpPr>
          <p:cNvPr id="18" name="Oval 17"/>
          <p:cNvSpPr/>
          <p:nvPr/>
        </p:nvSpPr>
        <p:spPr>
          <a:xfrm>
            <a:off x="6470073" y="5708073"/>
            <a:ext cx="568038" cy="3325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
        <p:nvSpPr>
          <p:cNvPr id="19" name="Oval 18"/>
          <p:cNvSpPr/>
          <p:nvPr/>
        </p:nvSpPr>
        <p:spPr>
          <a:xfrm>
            <a:off x="7730834" y="5721922"/>
            <a:ext cx="540333" cy="2909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Tree>
    <p:extLst>
      <p:ext uri="{BB962C8B-B14F-4D97-AF65-F5344CB8AC3E}">
        <p14:creationId xmlns:p14="http://schemas.microsoft.com/office/powerpoint/2010/main" val="300283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a:t>
            </a:r>
            <a:r>
              <a:rPr lang="ar-EG" b="1" dirty="0" smtClean="0">
                <a:solidFill>
                  <a:schemeClr val="bg1"/>
                </a:solidFill>
                <a:effectLst>
                  <a:outerShdw blurRad="38100" dist="38100" dir="2700000" algn="tl">
                    <a:srgbClr val="000000">
                      <a:alpha val="43137"/>
                    </a:srgbClr>
                  </a:outerShdw>
                </a:effectLst>
              </a:rPr>
              <a:t>ال</a:t>
            </a:r>
            <a:r>
              <a:rPr lang="ar-LY" b="1" dirty="0" smtClean="0">
                <a:solidFill>
                  <a:schemeClr val="bg1"/>
                </a:solidFill>
                <a:effectLst>
                  <a:outerShdw blurRad="38100" dist="38100" dir="2700000" algn="tl">
                    <a:srgbClr val="000000">
                      <a:alpha val="43137"/>
                    </a:srgbClr>
                  </a:outerShdw>
                </a:effectLst>
              </a:rPr>
              <a:t>ثاني</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تمويل النظام الصحي</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39165645"/>
              </p:ext>
            </p:extLst>
          </p:nvPr>
        </p:nvGraphicFramePr>
        <p:xfrm>
          <a:off x="532262" y="1705970"/>
          <a:ext cx="11095629" cy="4271748"/>
        </p:xfrm>
        <a:graphic>
          <a:graphicData uri="http://schemas.openxmlformats.org/drawingml/2006/table">
            <a:tbl>
              <a:tblPr rtl="1" firstRow="1" bandRow="1">
                <a:tableStyleId>{0660B408-B3CF-4A94-85FC-2B1E0A45F4A2}</a:tableStyleId>
              </a:tblPr>
              <a:tblGrid>
                <a:gridCol w="1405584"/>
                <a:gridCol w="9690045"/>
              </a:tblGrid>
              <a:tr h="1056927">
                <a:tc gridSpan="2">
                  <a:txBody>
                    <a:bodyPr/>
                    <a:lstStyle/>
                    <a:p>
                      <a:pPr algn="ctr" rtl="1">
                        <a:lnSpc>
                          <a:spcPct val="150000"/>
                        </a:lnSpc>
                      </a:pPr>
                      <a:r>
                        <a:rPr lang="ar-EG" sz="3200" dirty="0" smtClean="0"/>
                        <a:t>الأهداف الاستراتيجية </a:t>
                      </a:r>
                      <a:endParaRPr lang="ar-LY" sz="3200" dirty="0"/>
                    </a:p>
                  </a:txBody>
                  <a:tcPr/>
                </a:tc>
                <a:tc hMerge="1">
                  <a:txBody>
                    <a:bodyPr/>
                    <a:lstStyle/>
                    <a:p>
                      <a:pPr rtl="1"/>
                      <a:endParaRPr lang="ar-LY" dirty="0"/>
                    </a:p>
                  </a:txBody>
                  <a:tcPr/>
                </a:tc>
              </a:tr>
              <a:tr h="1071607">
                <a:tc>
                  <a:txBody>
                    <a:bodyPr/>
                    <a:lstStyle/>
                    <a:p>
                      <a:pPr algn="ctr" rtl="1">
                        <a:lnSpc>
                          <a:spcPct val="150000"/>
                        </a:lnSpc>
                      </a:pPr>
                      <a:r>
                        <a:rPr lang="ar-LY" sz="3200" b="1" dirty="0" smtClean="0"/>
                        <a:t>الأول</a:t>
                      </a:r>
                      <a:endParaRPr lang="ar-LY" sz="3200" b="1" dirty="0"/>
                    </a:p>
                  </a:txBody>
                  <a:tcPr>
                    <a:solidFill>
                      <a:schemeClr val="accent4">
                        <a:lumMod val="20000"/>
                        <a:lumOff val="80000"/>
                      </a:schemeClr>
                    </a:solidFill>
                  </a:tcPr>
                </a:tc>
                <a:tc>
                  <a:txBody>
                    <a:bodyPr/>
                    <a:lstStyle/>
                    <a:p>
                      <a:pPr algn="ctr" rtl="1">
                        <a:lnSpc>
                          <a:spcPct val="150000"/>
                        </a:lnSpc>
                      </a:pPr>
                      <a:r>
                        <a:rPr lang="ar-EG" sz="3200" dirty="0" smtClean="0"/>
                        <a:t>تطوير نظام تحصيل الموارد المالية للصحة</a:t>
                      </a:r>
                      <a:endParaRPr lang="ar-LY" sz="3200" dirty="0"/>
                    </a:p>
                  </a:txBody>
                  <a:tcPr>
                    <a:solidFill>
                      <a:srgbClr val="FFE9A3"/>
                    </a:solidFill>
                  </a:tcPr>
                </a:tc>
              </a:tr>
              <a:tr h="1071607">
                <a:tc>
                  <a:txBody>
                    <a:bodyPr/>
                    <a:lstStyle/>
                    <a:p>
                      <a:pPr algn="ctr" rtl="1">
                        <a:lnSpc>
                          <a:spcPct val="150000"/>
                        </a:lnSpc>
                      </a:pPr>
                      <a:r>
                        <a:rPr lang="ar-LY" sz="3200" b="1" dirty="0" smtClean="0"/>
                        <a:t>الثاني</a:t>
                      </a:r>
                      <a:endParaRPr lang="ar-LY" sz="3200" b="1" dirty="0"/>
                    </a:p>
                  </a:txBody>
                  <a:tcPr>
                    <a:solidFill>
                      <a:schemeClr val="accent4">
                        <a:lumMod val="20000"/>
                        <a:lumOff val="80000"/>
                      </a:schemeClr>
                    </a:solidFill>
                  </a:tcPr>
                </a:tc>
                <a:tc>
                  <a:txBody>
                    <a:bodyPr/>
                    <a:lstStyle/>
                    <a:p>
                      <a:pPr marL="0" indent="0" algn="ctr">
                        <a:lnSpc>
                          <a:spcPct val="150000"/>
                        </a:lnSpc>
                        <a:buNone/>
                      </a:pPr>
                      <a:r>
                        <a:rPr lang="ar-EG" sz="3200" dirty="0" smtClean="0"/>
                        <a:t>ت</a:t>
                      </a:r>
                      <a:r>
                        <a:rPr lang="ar-LY" sz="3200" dirty="0" smtClean="0"/>
                        <a:t>طوير</a:t>
                      </a:r>
                      <a:r>
                        <a:rPr lang="ar-EG" sz="3200" dirty="0" smtClean="0"/>
                        <a:t> نظام تجميع الموارد ( التأمين الصحي العام )</a:t>
                      </a:r>
                      <a:endParaRPr lang="en-US" sz="3200" dirty="0"/>
                    </a:p>
                  </a:txBody>
                  <a:tcPr>
                    <a:solidFill>
                      <a:schemeClr val="accent2">
                        <a:lumMod val="20000"/>
                        <a:lumOff val="80000"/>
                      </a:schemeClr>
                    </a:solidFill>
                  </a:tcPr>
                </a:tc>
              </a:tr>
              <a:tr h="1071607">
                <a:tc>
                  <a:txBody>
                    <a:bodyPr/>
                    <a:lstStyle/>
                    <a:p>
                      <a:pPr algn="ctr" rtl="1">
                        <a:lnSpc>
                          <a:spcPct val="150000"/>
                        </a:lnSpc>
                      </a:pPr>
                      <a:r>
                        <a:rPr lang="ar-LY" sz="3200" b="1" dirty="0" smtClean="0"/>
                        <a:t>الثالث</a:t>
                      </a:r>
                      <a:endParaRPr lang="ar-LY" sz="3200" b="1" dirty="0"/>
                    </a:p>
                  </a:txBody>
                  <a:tcPr>
                    <a:solidFill>
                      <a:schemeClr val="accent4">
                        <a:lumMod val="20000"/>
                        <a:lumOff val="80000"/>
                      </a:schemeClr>
                    </a:solidFill>
                  </a:tcPr>
                </a:tc>
                <a:tc>
                  <a:txBody>
                    <a:bodyPr/>
                    <a:lstStyle/>
                    <a:p>
                      <a:pPr marL="0" indent="0" algn="ctr">
                        <a:lnSpc>
                          <a:spcPct val="150000"/>
                        </a:lnSpc>
                        <a:buNone/>
                      </a:pPr>
                      <a:r>
                        <a:rPr lang="ar-SA" sz="3200" dirty="0" smtClean="0"/>
                        <a:t>تطوير آليات شراء الخدمات الصحية</a:t>
                      </a:r>
                      <a:endParaRPr lang="en-US" sz="3200" dirty="0"/>
                    </a:p>
                  </a:txBody>
                  <a:tcPr>
                    <a:solidFill>
                      <a:srgbClr val="FFE9A3"/>
                    </a:solidFill>
                  </a:tcPr>
                </a:tc>
              </a:tr>
            </a:tbl>
          </a:graphicData>
        </a:graphic>
      </p:graphicFrame>
    </p:spTree>
    <p:extLst>
      <p:ext uri="{BB962C8B-B14F-4D97-AF65-F5344CB8AC3E}">
        <p14:creationId xmlns:p14="http://schemas.microsoft.com/office/powerpoint/2010/main" val="398029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207825" y="1246910"/>
            <a:ext cx="11784280" cy="5430981"/>
          </a:xfrm>
          <a:solidFill>
            <a:srgbClr val="FFF9E7"/>
          </a:solidFill>
          <a:ln w="28575">
            <a:solidFill>
              <a:srgbClr val="002060"/>
            </a:solidFill>
          </a:ln>
        </p:spPr>
        <p:txBody>
          <a:bodyPr>
            <a:noAutofit/>
          </a:bodyPr>
          <a:lstStyle/>
          <a:p>
            <a:pPr>
              <a:lnSpc>
                <a:spcPct val="150000"/>
              </a:lnSpc>
            </a:pPr>
            <a:r>
              <a:rPr lang="ar-SA" sz="2400" dirty="0"/>
              <a:t>مشروع الدستور</a:t>
            </a:r>
            <a:r>
              <a:rPr lang="ar-LY" sz="2400" dirty="0"/>
              <a:t>الليبي </a:t>
            </a:r>
            <a:r>
              <a:rPr lang="ar-SA" sz="2400" dirty="0"/>
              <a:t>(48)</a:t>
            </a:r>
            <a:r>
              <a:rPr lang="ar-LY" sz="2400" dirty="0"/>
              <a:t>:</a:t>
            </a:r>
            <a:r>
              <a:rPr lang="ar-SA" sz="2400" dirty="0"/>
              <a:t> الصحة حق لكل انسان وت</a:t>
            </a:r>
            <a:r>
              <a:rPr lang="ar-LY" sz="2400" dirty="0"/>
              <a:t>ض</a:t>
            </a:r>
            <a:r>
              <a:rPr lang="ar-SA" sz="2400" dirty="0"/>
              <a:t>من الدولة لجميع المواطنين رعاية صحية شاملة ذات جودة</a:t>
            </a:r>
            <a:endParaRPr lang="en-US" sz="2400" dirty="0"/>
          </a:p>
          <a:p>
            <a:pPr>
              <a:lnSpc>
                <a:spcPct val="150000"/>
              </a:lnSpc>
            </a:pPr>
            <a:endParaRPr lang="ar-LY" sz="800" dirty="0"/>
          </a:p>
          <a:p>
            <a:pPr>
              <a:lnSpc>
                <a:spcPct val="150000"/>
              </a:lnSpc>
            </a:pPr>
            <a:r>
              <a:rPr lang="ar-SA" sz="2400" dirty="0"/>
              <a:t>القانون الصحي رقم</a:t>
            </a:r>
            <a:r>
              <a:rPr lang="ar-LY" sz="2400" dirty="0"/>
              <a:t> 1973/106</a:t>
            </a:r>
          </a:p>
          <a:p>
            <a:pPr>
              <a:lnSpc>
                <a:spcPct val="150000"/>
              </a:lnSpc>
            </a:pPr>
            <a:endParaRPr lang="ar-LY" sz="800" dirty="0" smtClean="0"/>
          </a:p>
          <a:p>
            <a:pPr>
              <a:lnSpc>
                <a:spcPct val="150000"/>
              </a:lnSpc>
            </a:pPr>
            <a:r>
              <a:rPr lang="ar-LY" sz="2400" dirty="0" smtClean="0"/>
              <a:t>الهدف العالمي الثالث </a:t>
            </a:r>
            <a:r>
              <a:rPr lang="ar-LY" sz="2400" dirty="0"/>
              <a:t>التنمية المستدامة 2030 </a:t>
            </a:r>
            <a:r>
              <a:rPr lang="ar-LY" sz="2400" dirty="0" smtClean="0"/>
              <a:t>: تمتع </a:t>
            </a:r>
            <a:r>
              <a:rPr lang="ar-LY" sz="2400" dirty="0"/>
              <a:t>الجميع بأنماط عيش صحية وبالرفاهية بجميع </a:t>
            </a:r>
            <a:r>
              <a:rPr lang="ar-LY" sz="2400" dirty="0" smtClean="0"/>
              <a:t>الإعمار</a:t>
            </a:r>
          </a:p>
          <a:p>
            <a:pPr>
              <a:lnSpc>
                <a:spcPct val="100000"/>
              </a:lnSpc>
            </a:pPr>
            <a:endParaRPr lang="ar-LY" sz="800" dirty="0" smtClean="0"/>
          </a:p>
          <a:p>
            <a:pPr>
              <a:lnSpc>
                <a:spcPct val="150000"/>
              </a:lnSpc>
            </a:pPr>
            <a:r>
              <a:rPr lang="ar-SA" sz="2400" dirty="0" smtClean="0"/>
              <a:t>دستور </a:t>
            </a:r>
            <a:r>
              <a:rPr lang="ar-SA" sz="2400" dirty="0"/>
              <a:t>منظمة الصحة العالمية : </a:t>
            </a:r>
            <a:endParaRPr lang="ar-LY" sz="2400" dirty="0" smtClean="0"/>
          </a:p>
          <a:p>
            <a:pPr lvl="5">
              <a:lnSpc>
                <a:spcPct val="100000"/>
              </a:lnSpc>
              <a:buFont typeface="Wingdings" panose="05000000000000000000" pitchFamily="2" charset="2"/>
              <a:buChar char="ü"/>
            </a:pPr>
            <a:r>
              <a:rPr lang="ar-LY" sz="1400" dirty="0" smtClean="0"/>
              <a:t>ا</a:t>
            </a:r>
            <a:r>
              <a:rPr lang="ar-SA" b="1" dirty="0" smtClean="0"/>
              <a:t>لصحة حالة </a:t>
            </a:r>
            <a:r>
              <a:rPr lang="ar-SA" b="1" dirty="0"/>
              <a:t>من </a:t>
            </a:r>
            <a:r>
              <a:rPr lang="ar-LY" b="1" dirty="0" smtClean="0"/>
              <a:t>ا</a:t>
            </a:r>
            <a:r>
              <a:rPr lang="ar-SA" b="1" dirty="0" smtClean="0"/>
              <a:t>كتمال </a:t>
            </a:r>
            <a:r>
              <a:rPr lang="ar-SA" b="1" dirty="0"/>
              <a:t>السلامة بدنياً </a:t>
            </a:r>
            <a:r>
              <a:rPr lang="ar-SA" b="1" dirty="0" smtClean="0"/>
              <a:t>وعقليا</a:t>
            </a:r>
            <a:r>
              <a:rPr lang="ar-LY" b="1" dirty="0" smtClean="0"/>
              <a:t> </a:t>
            </a:r>
            <a:r>
              <a:rPr lang="ar-SA" b="1" dirty="0" smtClean="0"/>
              <a:t>و</a:t>
            </a:r>
            <a:r>
              <a:rPr lang="ar-LY" b="1" dirty="0" smtClean="0"/>
              <a:t>ا</a:t>
            </a:r>
            <a:r>
              <a:rPr lang="ar-SA" b="1" dirty="0" smtClean="0"/>
              <a:t>حتماعياً </a:t>
            </a:r>
            <a:r>
              <a:rPr lang="ar-SA" b="1" dirty="0"/>
              <a:t>وليست مجرد إنعدام المرض أو </a:t>
            </a:r>
            <a:r>
              <a:rPr lang="ar-SA" b="1" dirty="0" smtClean="0"/>
              <a:t>العجز  </a:t>
            </a:r>
            <a:endParaRPr lang="ar-LY" b="1" dirty="0"/>
          </a:p>
          <a:p>
            <a:pPr lvl="5">
              <a:lnSpc>
                <a:spcPct val="100000"/>
              </a:lnSpc>
              <a:buFont typeface="Wingdings" panose="05000000000000000000" pitchFamily="2" charset="2"/>
              <a:buChar char="ü"/>
            </a:pPr>
            <a:r>
              <a:rPr lang="ar-SA" b="1" dirty="0" smtClean="0"/>
              <a:t>التمتع </a:t>
            </a:r>
            <a:r>
              <a:rPr lang="ar-SA" b="1" dirty="0"/>
              <a:t>بأعلى مستوى صحي يمكن بلوغه هو أحد الحقوق الأساسية  لكل إنسان دون تمييز </a:t>
            </a:r>
            <a:endParaRPr lang="ar-LY" b="1" dirty="0"/>
          </a:p>
          <a:p>
            <a:pPr lvl="5">
              <a:lnSpc>
                <a:spcPct val="100000"/>
              </a:lnSpc>
              <a:buFont typeface="Wingdings" panose="05000000000000000000" pitchFamily="2" charset="2"/>
              <a:buChar char="ü"/>
            </a:pPr>
            <a:r>
              <a:rPr lang="ar-SA" b="1" dirty="0" smtClean="0">
                <a:solidFill>
                  <a:srgbClr val="0070C0"/>
                </a:solidFill>
              </a:rPr>
              <a:t>الحكومات </a:t>
            </a:r>
            <a:r>
              <a:rPr lang="ar-SA" b="1" dirty="0">
                <a:solidFill>
                  <a:srgbClr val="0070C0"/>
                </a:solidFill>
              </a:rPr>
              <a:t>مسؤولة </a:t>
            </a:r>
            <a:r>
              <a:rPr lang="ar-SA" b="1" dirty="0"/>
              <a:t>عن صحة شعوبها </a:t>
            </a:r>
            <a:endParaRPr lang="ar-LY" b="1" dirty="0"/>
          </a:p>
          <a:p>
            <a:pPr lvl="5">
              <a:lnSpc>
                <a:spcPct val="100000"/>
              </a:lnSpc>
              <a:buFont typeface="Wingdings" panose="05000000000000000000" pitchFamily="2" charset="2"/>
              <a:buChar char="ü"/>
            </a:pPr>
            <a:r>
              <a:rPr lang="ar-SA" b="1" dirty="0" smtClean="0"/>
              <a:t>لايمكن </a:t>
            </a:r>
            <a:r>
              <a:rPr lang="ar-SA" b="1" dirty="0"/>
              <a:t>الوفاء بهذه الإلتزامات إلا </a:t>
            </a:r>
            <a:r>
              <a:rPr lang="ar-SA" b="1" dirty="0">
                <a:solidFill>
                  <a:srgbClr val="0070C0"/>
                </a:solidFill>
              </a:rPr>
              <a:t>بإتخاذ الحكومة لتدابير </a:t>
            </a:r>
            <a:r>
              <a:rPr lang="ar-SA" b="1" dirty="0"/>
              <a:t>صحية </a:t>
            </a:r>
            <a:r>
              <a:rPr lang="ar-SA" b="1" dirty="0" smtClean="0"/>
              <a:t>و</a:t>
            </a:r>
            <a:r>
              <a:rPr lang="ar-LY" b="1" dirty="0" smtClean="0"/>
              <a:t>ا</a:t>
            </a:r>
            <a:r>
              <a:rPr lang="ar-SA" b="1" dirty="0" smtClean="0"/>
              <a:t>جتماعية كافية</a:t>
            </a:r>
            <a:r>
              <a:rPr lang="ar-LY" b="1" dirty="0" smtClean="0"/>
              <a:t>, </a:t>
            </a:r>
          </a:p>
          <a:p>
            <a:pPr lvl="5">
              <a:lnSpc>
                <a:spcPct val="100000"/>
              </a:lnSpc>
              <a:buFont typeface="Wingdings" panose="05000000000000000000" pitchFamily="2" charset="2"/>
              <a:buChar char="ü"/>
            </a:pPr>
            <a:r>
              <a:rPr lang="ar-SA" b="1" dirty="0" smtClean="0"/>
              <a:t>وأن </a:t>
            </a:r>
            <a:r>
              <a:rPr lang="ar-SA" b="1" dirty="0"/>
              <a:t>تعتمد </a:t>
            </a:r>
            <a:r>
              <a:rPr lang="ar-SA" sz="2000" b="1" dirty="0" smtClean="0">
                <a:solidFill>
                  <a:srgbClr val="0070C0"/>
                </a:solidFill>
              </a:rPr>
              <a:t>نظام</a:t>
            </a:r>
            <a:r>
              <a:rPr lang="ar-LY" sz="2000" b="1" dirty="0" smtClean="0">
                <a:solidFill>
                  <a:srgbClr val="0070C0"/>
                </a:solidFill>
              </a:rPr>
              <a:t>اً</a:t>
            </a:r>
            <a:r>
              <a:rPr lang="ar-SA" sz="2000" b="1" dirty="0" smtClean="0">
                <a:solidFill>
                  <a:srgbClr val="0070C0"/>
                </a:solidFill>
              </a:rPr>
              <a:t> صحي</a:t>
            </a:r>
            <a:r>
              <a:rPr lang="ar-LY" sz="2000" b="1" dirty="0" smtClean="0">
                <a:solidFill>
                  <a:srgbClr val="0070C0"/>
                </a:solidFill>
              </a:rPr>
              <a:t>اً</a:t>
            </a:r>
            <a:r>
              <a:rPr lang="ar-SA" sz="2000" b="1" dirty="0" smtClean="0">
                <a:solidFill>
                  <a:srgbClr val="0070C0"/>
                </a:solidFill>
              </a:rPr>
              <a:t> </a:t>
            </a:r>
            <a:r>
              <a:rPr lang="ar-SA" b="1" dirty="0"/>
              <a:t>يكفل المحافظة على الصحة </a:t>
            </a:r>
            <a:r>
              <a:rPr lang="ar-SA" b="1" dirty="0" smtClean="0"/>
              <a:t>و</a:t>
            </a:r>
            <a:r>
              <a:rPr lang="ar-LY" b="1" dirty="0" smtClean="0"/>
              <a:t>ا</a:t>
            </a:r>
            <a:r>
              <a:rPr lang="ar-SA" b="1" dirty="0" smtClean="0"/>
              <a:t>ستعادتها</a:t>
            </a:r>
            <a:endParaRPr lang="en-US" b="1" dirty="0"/>
          </a:p>
          <a:p>
            <a:pPr>
              <a:lnSpc>
                <a:spcPct val="150000"/>
              </a:lnSpc>
            </a:pPr>
            <a:endParaRPr lang="ar-LY" sz="800" dirty="0" smtClean="0"/>
          </a:p>
        </p:txBody>
      </p:sp>
      <p:sp>
        <p:nvSpPr>
          <p:cNvPr id="5"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smtClean="0">
                <a:solidFill>
                  <a:schemeClr val="bg1"/>
                </a:solidFill>
                <a:effectLst>
                  <a:outerShdw blurRad="38100" dist="38100" dir="2700000" algn="tl">
                    <a:srgbClr val="000000">
                      <a:alpha val="43137"/>
                    </a:srgbClr>
                  </a:outerShdw>
                </a:effectLst>
              </a:rPr>
              <a:t>م</a:t>
            </a:r>
            <a:r>
              <a:rPr lang="ar-LY" b="1" dirty="0" smtClean="0">
                <a:solidFill>
                  <a:schemeClr val="bg1"/>
                </a:solidFill>
                <a:effectLst>
                  <a:outerShdw blurRad="38100" dist="38100" dir="2700000" algn="tl">
                    <a:srgbClr val="000000">
                      <a:alpha val="43137"/>
                    </a:srgbClr>
                  </a:outerShdw>
                </a:effectLst>
              </a:rPr>
              <a:t>قدمــــــــــــــــــة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9896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7010400" y="1260757"/>
            <a:ext cx="5021941" cy="5389417"/>
          </a:xfrm>
          <a:solidFill>
            <a:srgbClr val="FFFAEB"/>
          </a:solidFill>
          <a:ln w="28575">
            <a:solidFill>
              <a:srgbClr val="002060"/>
            </a:solidFill>
          </a:ln>
        </p:spPr>
        <p:txBody>
          <a:bodyPr>
            <a:noAutofit/>
          </a:bodyPr>
          <a:lstStyle/>
          <a:p>
            <a:pPr marL="0" indent="0" eaLnBrk="0" fontAlgn="base" hangingPunct="0">
              <a:lnSpc>
                <a:spcPct val="160000"/>
              </a:lnSpc>
              <a:spcBef>
                <a:spcPct val="0"/>
              </a:spcBef>
              <a:spcAft>
                <a:spcPct val="0"/>
              </a:spcAft>
              <a:buNone/>
            </a:pPr>
            <a:r>
              <a:rPr lang="ar-LY" altLang="ar-LY" sz="2000" b="1" dirty="0" smtClean="0" bmk="">
                <a:solidFill>
                  <a:srgbClr val="0070C0"/>
                </a:solidFill>
                <a:latin typeface="Arial" panose="020B0604020202020204" pitchFamily="34" charset="0"/>
              </a:rPr>
              <a:t>تفاصيل كثيرة بحاجة ملحة للتقييم والتطوير:</a:t>
            </a:r>
            <a:r>
              <a:rPr lang="ar-SA" altLang="ar-LY" sz="2000" b="1" dirty="0" smtClean="0" bmk="">
                <a:solidFill>
                  <a:srgbClr val="0070C0"/>
                </a:solidFill>
                <a:latin typeface="Arial" panose="020B0604020202020204" pitchFamily="34" charset="0"/>
              </a:rPr>
              <a:t> </a:t>
            </a:r>
            <a:endParaRPr lang="ar-LY" altLang="ar-LY" sz="2000" b="1" dirty="0" smtClean="0" bmk="">
              <a:solidFill>
                <a:srgbClr val="0070C0"/>
              </a:solidFill>
              <a:latin typeface="Arial" panose="020B0604020202020204" pitchFamily="34" charset="0"/>
            </a:endParaRPr>
          </a:p>
          <a:p>
            <a:pPr eaLnBrk="0" fontAlgn="base" hangingPunct="0">
              <a:lnSpc>
                <a:spcPct val="160000"/>
              </a:lnSpc>
              <a:spcBef>
                <a:spcPct val="0"/>
              </a:spcBef>
              <a:spcAft>
                <a:spcPct val="0"/>
              </a:spcAft>
            </a:pPr>
            <a:r>
              <a:rPr lang="ar-LY" altLang="ar-LY" sz="2000" b="1" dirty="0" smtClean="0" bmk="">
                <a:latin typeface="Arial" panose="020B0604020202020204" pitchFamily="34" charset="0"/>
              </a:rPr>
              <a:t>ا</a:t>
            </a:r>
            <a:r>
              <a:rPr lang="ar-SA" altLang="ar-LY" sz="2000" b="1" dirty="0" smtClean="0" bmk="">
                <a:latin typeface="Arial" panose="020B0604020202020204" pitchFamily="34" charset="0"/>
              </a:rPr>
              <a:t>ستراتيجية توفير</a:t>
            </a:r>
            <a:r>
              <a:rPr lang="en-US" altLang="ar-LY" sz="2000" b="1" dirty="0" smtClean="0" bmk="">
                <a:latin typeface="Arial" panose="020B0604020202020204" pitchFamily="34" charset="0"/>
              </a:rPr>
              <a:t> </a:t>
            </a:r>
            <a:r>
              <a:rPr lang="ar-LY" altLang="ar-LY" sz="2000" dirty="0" smtClean="0" bmk="">
                <a:latin typeface="Arial" panose="020B0604020202020204" pitchFamily="34" charset="0"/>
              </a:rPr>
              <a:t>هذه </a:t>
            </a:r>
            <a:r>
              <a:rPr lang="ar-SA" altLang="ar-LY" sz="2000" dirty="0" smtClean="0" bmk="">
                <a:latin typeface="Arial" panose="020B0604020202020204" pitchFamily="34" charset="0"/>
              </a:rPr>
              <a:t>السلع الحياتية</a:t>
            </a:r>
            <a:r>
              <a:rPr lang="ar-LY" altLang="ar-LY" sz="2000" dirty="0" smtClean="0" bmk="">
                <a:latin typeface="Arial" panose="020B0604020202020204" pitchFamily="34" charset="0"/>
              </a:rPr>
              <a:t> الحساسة</a:t>
            </a:r>
            <a:r>
              <a:rPr lang="ar-SA" altLang="ar-LY" sz="2000" dirty="0" smtClean="0" bmk="">
                <a:latin typeface="Arial" panose="020B0604020202020204" pitchFamily="34" charset="0"/>
              </a:rPr>
              <a:t> </a:t>
            </a:r>
            <a:endParaRPr lang="ar-LY" altLang="ar-LY" sz="2000" dirty="0" smtClean="0" bmk="">
              <a:latin typeface="Arial" panose="020B0604020202020204" pitchFamily="34" charset="0"/>
            </a:endParaRPr>
          </a:p>
          <a:p>
            <a:pPr eaLnBrk="0" fontAlgn="base" hangingPunct="0">
              <a:lnSpc>
                <a:spcPct val="160000"/>
              </a:lnSpc>
              <a:spcBef>
                <a:spcPct val="0"/>
              </a:spcBef>
              <a:spcAft>
                <a:spcPct val="0"/>
              </a:spcAft>
            </a:pPr>
            <a:r>
              <a:rPr lang="ar-LY" altLang="ar-LY" sz="2000" dirty="0" smtClean="0" bmk="">
                <a:latin typeface="Arial" panose="020B0604020202020204" pitchFamily="34" charset="0"/>
              </a:rPr>
              <a:t>تقنين وتنظيم </a:t>
            </a:r>
            <a:r>
              <a:rPr lang="ar-SA" altLang="ar-LY" sz="2000" b="1" dirty="0" smtClean="0" bmk="">
                <a:latin typeface="Arial" panose="020B0604020202020204" pitchFamily="34" charset="0"/>
              </a:rPr>
              <a:t>القطاع </a:t>
            </a:r>
            <a:r>
              <a:rPr lang="ar-SA" altLang="ar-LY" sz="2000" b="1" dirty="0" bmk="">
                <a:latin typeface="Arial" panose="020B0604020202020204" pitchFamily="34" charset="0"/>
              </a:rPr>
              <a:t>الخاص</a:t>
            </a:r>
            <a:r>
              <a:rPr lang="en-US" altLang="ar-LY" sz="2000" b="1" dirty="0" bmk="">
                <a:latin typeface="Arial" panose="020B0604020202020204" pitchFamily="34" charset="0"/>
              </a:rPr>
              <a:t> </a:t>
            </a:r>
            <a:r>
              <a:rPr lang="ar-SA" altLang="ar-LY" sz="2000" dirty="0" smtClean="0" bmk="">
                <a:latin typeface="Arial" panose="020B0604020202020204" pitchFamily="34" charset="0"/>
              </a:rPr>
              <a:t>المشارك</a:t>
            </a:r>
            <a:endParaRPr lang="en-US" altLang="ar-LY" sz="2000" dirty="0" smtClean="0" bmk="">
              <a:latin typeface="Arial" panose="020B0604020202020204" pitchFamily="34" charset="0"/>
            </a:endParaRPr>
          </a:p>
          <a:p>
            <a:pPr eaLnBrk="0" fontAlgn="base" hangingPunct="0">
              <a:lnSpc>
                <a:spcPct val="160000"/>
              </a:lnSpc>
              <a:spcBef>
                <a:spcPct val="0"/>
              </a:spcBef>
              <a:spcAft>
                <a:spcPct val="0"/>
              </a:spcAft>
            </a:pPr>
            <a:r>
              <a:rPr lang="ar-LY" altLang="ar-LY" sz="2000" b="1" dirty="0" smtClean="0" bmk="">
                <a:latin typeface="Arial" panose="020B0604020202020204" pitchFamily="34" charset="0"/>
              </a:rPr>
              <a:t>آليات الشراء والتوزيع</a:t>
            </a:r>
            <a:r>
              <a:rPr lang="ar-LY" altLang="ar-LY" sz="2000" dirty="0" smtClean="0" bmk="">
                <a:latin typeface="Arial" panose="020B0604020202020204" pitchFamily="34" charset="0"/>
              </a:rPr>
              <a:t>: </a:t>
            </a:r>
            <a:r>
              <a:rPr lang="ar-SA" altLang="ar-LY" sz="2000" dirty="0" smtClean="0" bmk="">
                <a:latin typeface="Arial" panose="020B0604020202020204" pitchFamily="34" charset="0"/>
              </a:rPr>
              <a:t>التأمين </a:t>
            </a:r>
            <a:r>
              <a:rPr lang="ar-SA" altLang="ar-LY" sz="2000" dirty="0" bmk="">
                <a:latin typeface="Arial" panose="020B0604020202020204" pitchFamily="34" charset="0"/>
              </a:rPr>
              <a:t>الصحي </a:t>
            </a:r>
            <a:r>
              <a:rPr lang="ar-LY" altLang="ar-LY" sz="2000" dirty="0" bmk="">
                <a:latin typeface="Arial" panose="020B0604020202020204" pitchFamily="34" charset="0"/>
              </a:rPr>
              <a:t>-</a:t>
            </a:r>
            <a:r>
              <a:rPr lang="ar-LY" altLang="ar-LY" sz="2000" dirty="0" smtClean="0" bmk="">
                <a:latin typeface="Arial" panose="020B0604020202020204" pitchFamily="34" charset="0"/>
              </a:rPr>
              <a:t> </a:t>
            </a:r>
            <a:r>
              <a:rPr lang="ar-SA" altLang="ar-LY" sz="2000" dirty="0" smtClean="0" bmk="">
                <a:latin typeface="Arial" panose="020B0604020202020204" pitchFamily="34" charset="0"/>
              </a:rPr>
              <a:t>اللامركزية</a:t>
            </a:r>
            <a:endParaRPr lang="ar-LY" altLang="ar-LY" sz="2000" dirty="0" smtClean="0" bmk="">
              <a:latin typeface="Arial" panose="020B0604020202020204" pitchFamily="34" charset="0"/>
            </a:endParaRPr>
          </a:p>
          <a:p>
            <a:pPr eaLnBrk="0" fontAlgn="base" hangingPunct="0">
              <a:lnSpc>
                <a:spcPct val="160000"/>
              </a:lnSpc>
              <a:spcBef>
                <a:spcPct val="0"/>
              </a:spcBef>
              <a:spcAft>
                <a:spcPct val="0"/>
              </a:spcAft>
            </a:pPr>
            <a:r>
              <a:rPr lang="ar-LY" altLang="ar-LY" sz="2000" b="1" dirty="0" smtClean="0" bmk="">
                <a:latin typeface="Arial" panose="020B0604020202020204" pitchFamily="34" charset="0"/>
              </a:rPr>
              <a:t>منظومة ربط إلكتروني</a:t>
            </a:r>
            <a:r>
              <a:rPr lang="ar-LY" altLang="ar-LY" sz="2000" dirty="0" smtClean="0" bmk="">
                <a:latin typeface="Arial" panose="020B0604020202020204" pitchFamily="34" charset="0"/>
              </a:rPr>
              <a:t> </a:t>
            </a:r>
            <a:r>
              <a:rPr lang="ar-SA" altLang="ar-LY" sz="2000" dirty="0" smtClean="0" bmk="">
                <a:latin typeface="Arial" panose="020B0604020202020204" pitchFamily="34" charset="0"/>
              </a:rPr>
              <a:t>موحدة </a:t>
            </a:r>
            <a:r>
              <a:rPr lang="ar-SA" altLang="ar-LY" sz="2000" dirty="0" bmk="">
                <a:latin typeface="Arial" panose="020B0604020202020204" pitchFamily="34" charset="0"/>
              </a:rPr>
              <a:t>للقطاعين العام </a:t>
            </a:r>
            <a:r>
              <a:rPr lang="ar-SA" altLang="ar-LY" sz="2000" dirty="0" smtClean="0" bmk="">
                <a:latin typeface="Arial" panose="020B0604020202020204" pitchFamily="34" charset="0"/>
              </a:rPr>
              <a:t>والخا</a:t>
            </a:r>
            <a:r>
              <a:rPr lang="ar-LY" altLang="ar-LY" sz="2000" dirty="0" smtClean="0" bmk="">
                <a:latin typeface="Arial" panose="020B0604020202020204" pitchFamily="34" charset="0"/>
              </a:rPr>
              <a:t>ص</a:t>
            </a:r>
          </a:p>
          <a:p>
            <a:pPr eaLnBrk="0" fontAlgn="base" hangingPunct="0">
              <a:lnSpc>
                <a:spcPct val="160000"/>
              </a:lnSpc>
              <a:spcBef>
                <a:spcPct val="0"/>
              </a:spcBef>
              <a:spcAft>
                <a:spcPct val="0"/>
              </a:spcAft>
            </a:pPr>
            <a:r>
              <a:rPr lang="ar-LY" altLang="ar-LY" sz="2000" b="1" dirty="0" smtClean="0" bmk="">
                <a:latin typeface="Arial" panose="020B0604020202020204" pitchFamily="34" charset="0"/>
              </a:rPr>
              <a:t>دور الوزارة التنظيمي </a:t>
            </a:r>
            <a:r>
              <a:rPr lang="ar-LY" altLang="ar-LY" sz="2000" dirty="0" smtClean="0" bmk="">
                <a:latin typeface="Arial" panose="020B0604020202020204" pitchFamily="34" charset="0"/>
              </a:rPr>
              <a:t>وتطبيق </a:t>
            </a:r>
            <a:r>
              <a:rPr lang="ar-SA" altLang="ar-LY" sz="2000" dirty="0" bmk="">
                <a:latin typeface="Arial" panose="020B0604020202020204" pitchFamily="34" charset="0"/>
              </a:rPr>
              <a:t>إدارة</a:t>
            </a:r>
            <a:r>
              <a:rPr lang="ar-LY" altLang="ar-LY" sz="2000" dirty="0" bmk="">
                <a:latin typeface="Arial" panose="020B0604020202020204" pitchFamily="34" charset="0"/>
              </a:rPr>
              <a:t> الجودة</a:t>
            </a:r>
            <a:r>
              <a:rPr lang="ar-SA" altLang="ar-LY" sz="2000" dirty="0" bmk="">
                <a:latin typeface="Arial" panose="020B0604020202020204" pitchFamily="34" charset="0"/>
              </a:rPr>
              <a:t> الشاملة</a:t>
            </a:r>
            <a:endParaRPr lang="ar-LY" altLang="ar-LY" sz="2000" dirty="0" bmk="">
              <a:latin typeface="Arial" panose="020B0604020202020204" pitchFamily="34" charset="0"/>
            </a:endParaRPr>
          </a:p>
          <a:p>
            <a:pPr eaLnBrk="0" fontAlgn="base" hangingPunct="0">
              <a:lnSpc>
                <a:spcPct val="160000"/>
              </a:lnSpc>
              <a:spcBef>
                <a:spcPct val="0"/>
              </a:spcBef>
              <a:spcAft>
                <a:spcPct val="0"/>
              </a:spcAft>
            </a:pPr>
            <a:r>
              <a:rPr lang="ar-LY" altLang="ar-LY" sz="2000" b="1" dirty="0" smtClean="0" bmk="">
                <a:latin typeface="Arial" panose="020B0604020202020204" pitchFamily="34" charset="0"/>
              </a:rPr>
              <a:t>أدلة عمل</a:t>
            </a:r>
            <a:r>
              <a:rPr lang="ar-SA" altLang="ar-LY" sz="2000" b="1" dirty="0" smtClean="0" bmk="">
                <a:latin typeface="Arial" panose="020B0604020202020204" pitchFamily="34" charset="0"/>
              </a:rPr>
              <a:t> ال</a:t>
            </a:r>
            <a:r>
              <a:rPr lang="ar-LY" altLang="ar-LY" sz="2000" b="1" dirty="0" smtClean="0" bmk="">
                <a:latin typeface="Arial" panose="020B0604020202020204" pitchFamily="34" charset="0"/>
              </a:rPr>
              <a:t>إ</a:t>
            </a:r>
            <a:r>
              <a:rPr lang="ar-SA" altLang="ar-LY" sz="2000" b="1" dirty="0" smtClean="0" bmk="">
                <a:latin typeface="Arial" panose="020B0604020202020204" pitchFamily="34" charset="0"/>
              </a:rPr>
              <a:t>مداد </a:t>
            </a:r>
            <a:r>
              <a:rPr lang="ar-SA" altLang="ar-LY" sz="2000" dirty="0" bmk="">
                <a:latin typeface="Arial" panose="020B0604020202020204" pitchFamily="34" charset="0"/>
              </a:rPr>
              <a:t>الطبي في حالات الطوارئ </a:t>
            </a:r>
            <a:r>
              <a:rPr lang="ar-SA" altLang="ar-LY" sz="2000" dirty="0" smtClean="0" bmk="">
                <a:latin typeface="Arial" panose="020B0604020202020204" pitchFamily="34" charset="0"/>
              </a:rPr>
              <a:t>والأزم</a:t>
            </a:r>
            <a:r>
              <a:rPr lang="ar-LY" altLang="ar-LY" sz="2000" dirty="0" smtClean="0" bmk="">
                <a:latin typeface="Arial" panose="020B0604020202020204" pitchFamily="34" charset="0"/>
              </a:rPr>
              <a:t>ات</a:t>
            </a:r>
            <a:r>
              <a:rPr lang="ar-SA" altLang="ar-LY" sz="2000" dirty="0" smtClean="0" bmk="">
                <a:latin typeface="Arial" panose="020B0604020202020204" pitchFamily="34" charset="0"/>
              </a:rPr>
              <a:t> </a:t>
            </a:r>
            <a:endParaRPr lang="ar-LY" altLang="ar-LY" sz="2000" dirty="0" smtClean="0" bmk="">
              <a:latin typeface="Arial" panose="020B0604020202020204" pitchFamily="34" charset="0"/>
            </a:endParaRPr>
          </a:p>
          <a:p>
            <a:pPr eaLnBrk="0" fontAlgn="base" hangingPunct="0">
              <a:lnSpc>
                <a:spcPct val="160000"/>
              </a:lnSpc>
              <a:spcBef>
                <a:spcPct val="0"/>
              </a:spcBef>
              <a:spcAft>
                <a:spcPct val="0"/>
              </a:spcAft>
            </a:pPr>
            <a:r>
              <a:rPr lang="ar-LY" altLang="ar-LY" sz="2000" dirty="0" smtClean="0" bmk="">
                <a:latin typeface="Arial" panose="020B0604020202020204" pitchFamily="34" charset="0"/>
              </a:rPr>
              <a:t>أ</a:t>
            </a:r>
            <a:r>
              <a:rPr lang="ar-SA" altLang="ar-LY" sz="2000" b="1" dirty="0" bmk="">
                <a:latin typeface="Arial" panose="020B0604020202020204" pitchFamily="34" charset="0"/>
              </a:rPr>
              <a:t>دل</a:t>
            </a:r>
            <a:r>
              <a:rPr lang="ar-LY" altLang="ar-LY" sz="2000" b="1" dirty="0" bmk="">
                <a:latin typeface="Arial" panose="020B0604020202020204" pitchFamily="34" charset="0"/>
              </a:rPr>
              <a:t>ة</a:t>
            </a:r>
            <a:r>
              <a:rPr lang="ar-SA" altLang="ar-LY" sz="2000" b="1" dirty="0" bmk="">
                <a:latin typeface="Arial" panose="020B0604020202020204" pitchFamily="34" charset="0"/>
              </a:rPr>
              <a:t> التخلص </a:t>
            </a:r>
            <a:r>
              <a:rPr lang="ar-SA" altLang="ar-LY" sz="2000" dirty="0" bmk="">
                <a:latin typeface="Arial" panose="020B0604020202020204" pitchFamily="34" charset="0"/>
              </a:rPr>
              <a:t>من </a:t>
            </a:r>
            <a:r>
              <a:rPr lang="ar-SA" altLang="ar-LY" sz="2000" dirty="0" smtClean="0" bmk="">
                <a:latin typeface="Arial" panose="020B0604020202020204" pitchFamily="34" charset="0"/>
              </a:rPr>
              <a:t>المنتجات </a:t>
            </a:r>
            <a:r>
              <a:rPr lang="ar-SA" altLang="ar-LY" sz="2000" dirty="0" bmk="">
                <a:latin typeface="Arial" panose="020B0604020202020204" pitchFamily="34" charset="0"/>
              </a:rPr>
              <a:t>المنتهية الصلاحية </a:t>
            </a:r>
            <a:r>
              <a:rPr lang="ar-SA" altLang="ar-LY" sz="2000" dirty="0" smtClean="0" bmk="">
                <a:latin typeface="Arial" panose="020B0604020202020204" pitchFamily="34" charset="0"/>
              </a:rPr>
              <a:t>وال</a:t>
            </a:r>
            <a:r>
              <a:rPr lang="ar-LY" altLang="ar-LY" sz="2000" dirty="0" smtClean="0" bmk="">
                <a:latin typeface="Arial" panose="020B0604020202020204" pitchFamily="34" charset="0"/>
              </a:rPr>
              <a:t>فاسدة</a:t>
            </a:r>
            <a:endParaRPr lang="ar-LY" altLang="ar-LY" sz="2000" dirty="0" bmk="">
              <a:latin typeface="Arial" panose="020B0604020202020204" pitchFamily="34" charset="0"/>
            </a:endParaRPr>
          </a:p>
          <a:p>
            <a:pPr eaLnBrk="0" fontAlgn="base" hangingPunct="0">
              <a:lnSpc>
                <a:spcPct val="160000"/>
              </a:lnSpc>
              <a:spcBef>
                <a:spcPct val="0"/>
              </a:spcBef>
              <a:spcAft>
                <a:spcPct val="0"/>
              </a:spcAft>
            </a:pPr>
            <a:r>
              <a:rPr lang="ar-LY" altLang="ar-LY" sz="2000" dirty="0" smtClean="0" bmk="">
                <a:latin typeface="Arial" panose="020B0604020202020204" pitchFamily="34" charset="0"/>
              </a:rPr>
              <a:t>أدلة </a:t>
            </a:r>
            <a:r>
              <a:rPr lang="ar-SA" altLang="ar-LY" sz="2000" dirty="0" smtClean="0" bmk="">
                <a:latin typeface="Arial" panose="020B0604020202020204" pitchFamily="34" charset="0"/>
              </a:rPr>
              <a:t>التعامل </a:t>
            </a:r>
            <a:r>
              <a:rPr lang="ar-SA" altLang="ar-LY" sz="2000" dirty="0" bmk="">
                <a:latin typeface="Arial" panose="020B0604020202020204" pitchFamily="34" charset="0"/>
              </a:rPr>
              <a:t>مع </a:t>
            </a:r>
            <a:r>
              <a:rPr lang="ar-SA" altLang="ar-LY" sz="2000" b="1" dirty="0" bmk="">
                <a:latin typeface="Arial" panose="020B0604020202020204" pitchFamily="34" charset="0"/>
              </a:rPr>
              <a:t>الهبات</a:t>
            </a:r>
            <a:r>
              <a:rPr lang="ar-SA" altLang="ar-LY" sz="2000" dirty="0" bmk="">
                <a:latin typeface="Arial" panose="020B0604020202020204" pitchFamily="34" charset="0"/>
              </a:rPr>
              <a:t> </a:t>
            </a:r>
            <a:r>
              <a:rPr lang="ar-LY" altLang="ar-LY" sz="2000" dirty="0" bmk="">
                <a:latin typeface="Arial" panose="020B0604020202020204" pitchFamily="34" charset="0"/>
              </a:rPr>
              <a:t>من ا</a:t>
            </a:r>
            <a:r>
              <a:rPr lang="ar-SA" altLang="ar-LY" sz="2000" dirty="0" bmk="">
                <a:latin typeface="Arial" panose="020B0604020202020204" pitchFamily="34" charset="0"/>
              </a:rPr>
              <a:t>لمنتجات </a:t>
            </a:r>
            <a:r>
              <a:rPr lang="ar-SA" altLang="ar-LY" sz="2000" dirty="0" smtClean="0" bmk="">
                <a:latin typeface="Arial" panose="020B0604020202020204" pitchFamily="34" charset="0"/>
              </a:rPr>
              <a:t>الطبية</a:t>
            </a:r>
            <a:endParaRPr lang="ar-LY" altLang="ar-LY" sz="2000" dirty="0" smtClean="0" bmk="">
              <a:latin typeface="Arial" panose="020B0604020202020204" pitchFamily="34" charset="0"/>
            </a:endParaRPr>
          </a:p>
          <a:p>
            <a:pPr eaLnBrk="0" fontAlgn="base" hangingPunct="0">
              <a:lnSpc>
                <a:spcPct val="160000"/>
              </a:lnSpc>
              <a:spcBef>
                <a:spcPct val="0"/>
              </a:spcBef>
              <a:spcAft>
                <a:spcPct val="0"/>
              </a:spcAft>
            </a:pPr>
            <a:r>
              <a:rPr lang="ar-LY" altLang="ar-LY" sz="2000" dirty="0" smtClean="0" bmk="">
                <a:latin typeface="Arial" panose="020B0604020202020204" pitchFamily="34" charset="0"/>
              </a:rPr>
              <a:t>كيفية </a:t>
            </a:r>
            <a:r>
              <a:rPr lang="ar-LY" altLang="ar-LY" sz="2000" b="1" dirty="0" smtClean="0" bmk="">
                <a:latin typeface="Arial" panose="020B0604020202020204" pitchFamily="34" charset="0"/>
              </a:rPr>
              <a:t>تأهيل و</a:t>
            </a:r>
            <a:r>
              <a:rPr lang="ar-SA" altLang="ar-LY" sz="2000" b="1" dirty="0" smtClean="0" bmk="">
                <a:latin typeface="Arial" panose="020B0604020202020204" pitchFamily="34" charset="0"/>
              </a:rPr>
              <a:t>رفع</a:t>
            </a:r>
            <a:r>
              <a:rPr lang="en-US" altLang="ar-LY" sz="2000" b="1" dirty="0" smtClean="0" bmk="">
                <a:latin typeface="Arial" panose="020B0604020202020204" pitchFamily="34" charset="0"/>
              </a:rPr>
              <a:t> </a:t>
            </a:r>
            <a:r>
              <a:rPr lang="ar-SA" altLang="ar-LY" sz="2000" b="1" dirty="0" smtClean="0" bmk="">
                <a:latin typeface="Arial" panose="020B0604020202020204" pitchFamily="34" charset="0"/>
              </a:rPr>
              <a:t>كفاءة </a:t>
            </a:r>
            <a:r>
              <a:rPr lang="ar-SA" altLang="ar-LY" sz="2000" b="1" dirty="0" bmk="">
                <a:latin typeface="Arial" panose="020B0604020202020204" pitchFamily="34" charset="0"/>
              </a:rPr>
              <a:t>العاملين </a:t>
            </a:r>
            <a:r>
              <a:rPr lang="ar-LY" altLang="ar-LY" sz="2000" dirty="0" bmk="">
                <a:latin typeface="Arial" panose="020B0604020202020204" pitchFamily="34" charset="0"/>
              </a:rPr>
              <a:t>و</a:t>
            </a:r>
            <a:r>
              <a:rPr lang="ar-SA" altLang="ar-LY" sz="2000" dirty="0" bmk="">
                <a:latin typeface="Arial" panose="020B0604020202020204" pitchFamily="34" charset="0"/>
              </a:rPr>
              <a:t>المسئولين عن </a:t>
            </a:r>
            <a:r>
              <a:rPr lang="ar-SA" altLang="ar-LY" sz="2000" dirty="0" smtClean="0" bmk="">
                <a:latin typeface="Arial" panose="020B0604020202020204" pitchFamily="34" charset="0"/>
              </a:rPr>
              <a:t>توفير</a:t>
            </a:r>
            <a:r>
              <a:rPr lang="ar-LY" altLang="ar-LY" sz="2000" dirty="0" smtClean="0" bmk="">
                <a:latin typeface="Arial" panose="020B0604020202020204" pitchFamily="34" charset="0"/>
              </a:rPr>
              <a:t>ها</a:t>
            </a:r>
            <a:endParaRPr lang="en-US" altLang="ar-LY" sz="2000" dirty="0" bmk="">
              <a:latin typeface="Arial" panose="020B0604020202020204" pitchFamily="34" charset="0"/>
            </a:endParaRPr>
          </a:p>
          <a:p>
            <a:pPr eaLnBrk="0" fontAlgn="base" hangingPunct="0">
              <a:lnSpc>
                <a:spcPct val="160000"/>
              </a:lnSpc>
              <a:spcBef>
                <a:spcPct val="0"/>
              </a:spcBef>
              <a:spcAft>
                <a:spcPct val="0"/>
              </a:spcAft>
            </a:pPr>
            <a:r>
              <a:rPr lang="ar-LY" altLang="ar-LY" sz="2000" dirty="0" bmk="">
                <a:latin typeface="Arial" panose="020B0604020202020204" pitchFamily="34" charset="0"/>
              </a:rPr>
              <a:t>اعتماد جهة </a:t>
            </a:r>
            <a:r>
              <a:rPr lang="ar-LY" altLang="ar-LY" sz="2000" b="1" dirty="0" bmk="">
                <a:latin typeface="Arial" panose="020B0604020202020204" pitchFamily="34" charset="0"/>
              </a:rPr>
              <a:t>لتقييم</a:t>
            </a:r>
            <a:r>
              <a:rPr lang="ar-SA" altLang="ar-LY" sz="2000" b="1" dirty="0" bmk="">
                <a:latin typeface="Arial" panose="020B0604020202020204" pitchFamily="34" charset="0"/>
              </a:rPr>
              <a:t> التقنية </a:t>
            </a:r>
            <a:r>
              <a:rPr lang="ar-SA" altLang="ar-LY" sz="2000" dirty="0" bmk="">
                <a:latin typeface="Arial" panose="020B0604020202020204" pitchFamily="34" charset="0"/>
              </a:rPr>
              <a:t>الصحي</a:t>
            </a:r>
            <a:r>
              <a:rPr lang="ar-LY" altLang="ar-LY" sz="2000" dirty="0" smtClean="0" bmk="">
                <a:latin typeface="Arial" panose="020B0604020202020204" pitchFamily="34" charset="0"/>
              </a:rPr>
              <a:t>ة</a:t>
            </a:r>
            <a:endParaRPr lang="en-US" altLang="ar-LY" sz="2000" dirty="0" bmk=""/>
          </a:p>
        </p:txBody>
      </p:sp>
      <p:sp>
        <p:nvSpPr>
          <p:cNvPr id="8"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ثالث</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المنتجات الطبية والتطعيمات والتقنيات الصحية</a:t>
            </a:r>
            <a:endParaRPr lang="en-US" dirty="0">
              <a:solidFill>
                <a:schemeClr val="bg1"/>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12" y="2147455"/>
            <a:ext cx="5774278" cy="3643745"/>
          </a:xfrm>
          <a:prstGeom prst="rect">
            <a:avLst/>
          </a:prstGeom>
          <a:ln w="28575">
            <a:solidFill>
              <a:srgbClr val="002060"/>
            </a:solidFill>
          </a:ln>
        </p:spPr>
      </p:pic>
      <p:sp>
        <p:nvSpPr>
          <p:cNvPr id="14" name="Content Placeholder 2"/>
          <p:cNvSpPr txBox="1">
            <a:spLocks/>
          </p:cNvSpPr>
          <p:nvPr/>
        </p:nvSpPr>
        <p:spPr>
          <a:xfrm>
            <a:off x="387916" y="1052943"/>
            <a:ext cx="5749646" cy="997529"/>
          </a:xfrm>
          <a:prstGeom prst="rect">
            <a:avLst/>
          </a:prstGeom>
          <a:solidFill>
            <a:srgbClr val="F0F8EC"/>
          </a:solidFill>
          <a:ln w="28575">
            <a:solidFill>
              <a:srgbClr val="002060"/>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10000"/>
              </a:lnSpc>
              <a:spcBef>
                <a:spcPct val="0"/>
              </a:spcBef>
              <a:spcAft>
                <a:spcPct val="0"/>
              </a:spcAft>
              <a:buFont typeface="Arial" panose="020B0604020202020204" pitchFamily="34" charset="0"/>
              <a:buNone/>
            </a:pPr>
            <a:r>
              <a:rPr lang="ar-LY" sz="2300" b="1" dirty="0" smtClean="0">
                <a:solidFill>
                  <a:srgbClr val="C00000"/>
                </a:solidFill>
              </a:rPr>
              <a:t>منتجات</a:t>
            </a:r>
            <a:r>
              <a:rPr lang="ar-SA" sz="2300" b="1" dirty="0" smtClean="0">
                <a:solidFill>
                  <a:srgbClr val="C00000"/>
                </a:solidFill>
              </a:rPr>
              <a:t> آمنة وفعالة</a:t>
            </a:r>
            <a:r>
              <a:rPr lang="ar-LY" sz="2300" b="1" dirty="0" smtClean="0">
                <a:solidFill>
                  <a:srgbClr val="C00000"/>
                </a:solidFill>
              </a:rPr>
              <a:t> ومتوفرة</a:t>
            </a:r>
            <a:r>
              <a:rPr lang="ar-SA" sz="2300" b="1" dirty="0" smtClean="0">
                <a:solidFill>
                  <a:srgbClr val="C00000"/>
                </a:solidFill>
              </a:rPr>
              <a:t> وبالجودة المطلوبة وذات الأسعار المعقولة والاستخدام المناسب والرشيد</a:t>
            </a:r>
            <a:endParaRPr lang="ar-LY" altLang="ar-LY" sz="2300" dirty="0" smtClean="0" bmk="">
              <a:solidFill>
                <a:srgbClr val="C00000"/>
              </a:solidFill>
            </a:endParaRPr>
          </a:p>
          <a:p>
            <a:pPr eaLnBrk="0" fontAlgn="base" hangingPunct="0">
              <a:lnSpc>
                <a:spcPct val="110000"/>
              </a:lnSpc>
              <a:spcBef>
                <a:spcPct val="0"/>
              </a:spcBef>
              <a:spcAft>
                <a:spcPct val="0"/>
              </a:spcAft>
            </a:pPr>
            <a:endParaRPr lang="ar-LY" altLang="ar-LY" sz="2300" dirty="0" smtClean="0" bmk="">
              <a:solidFill>
                <a:srgbClr val="C00000"/>
              </a:solidFill>
              <a:latin typeface="Arial" panose="020B0604020202020204" pitchFamily="34" charset="0"/>
            </a:endParaRPr>
          </a:p>
        </p:txBody>
      </p:sp>
      <p:sp>
        <p:nvSpPr>
          <p:cNvPr id="15" name="Title 1"/>
          <p:cNvSpPr txBox="1">
            <a:spLocks/>
          </p:cNvSpPr>
          <p:nvPr/>
        </p:nvSpPr>
        <p:spPr>
          <a:xfrm>
            <a:off x="277091" y="5902037"/>
            <a:ext cx="5817588" cy="872835"/>
          </a:xfrm>
          <a:prstGeom prst="rect">
            <a:avLst/>
          </a:prstGeom>
          <a:solidFill>
            <a:srgbClr val="FFFAEB"/>
          </a:solidFill>
          <a:ln w="28575">
            <a:solidFill>
              <a:srgbClr val="002060"/>
            </a:solidFill>
          </a:ln>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400" b="1" dirty="0" smtClean="0">
                <a:solidFill>
                  <a:srgbClr val="00B050"/>
                </a:solidFill>
              </a:rPr>
              <a:t>للمنتجات الطبية</a:t>
            </a:r>
            <a:r>
              <a:rPr lang="ar-LY" sz="2400" b="1" dirty="0" smtClean="0">
                <a:solidFill>
                  <a:srgbClr val="00B050"/>
                </a:solidFill>
              </a:rPr>
              <a:t> أهمية حاسمة</a:t>
            </a:r>
            <a:r>
              <a:rPr lang="ar-SA" sz="2400" b="1" dirty="0" smtClean="0">
                <a:solidFill>
                  <a:srgbClr val="00B050"/>
                </a:solidFill>
              </a:rPr>
              <a:t> </a:t>
            </a:r>
            <a:r>
              <a:rPr lang="ar-SA" sz="2400" b="1" dirty="0">
                <a:solidFill>
                  <a:srgbClr val="00B050"/>
                </a:solidFill>
              </a:rPr>
              <a:t>في نتائج الرعاية </a:t>
            </a:r>
            <a:r>
              <a:rPr lang="ar-SA" sz="2400" b="1" dirty="0" smtClean="0">
                <a:solidFill>
                  <a:srgbClr val="00B050"/>
                </a:solidFill>
              </a:rPr>
              <a:t>الصحي</a:t>
            </a:r>
            <a:r>
              <a:rPr lang="ar-LY" sz="2400" b="1" dirty="0" smtClean="0">
                <a:solidFill>
                  <a:srgbClr val="00B050"/>
                </a:solidFill>
              </a:rPr>
              <a:t>ة</a:t>
            </a:r>
            <a:endParaRPr lang="en-US" sz="2400" dirty="0">
              <a:solidFill>
                <a:srgbClr val="00B050"/>
              </a:solidFill>
            </a:endParaRPr>
          </a:p>
        </p:txBody>
      </p:sp>
    </p:spTree>
    <p:extLst>
      <p:ext uri="{BB962C8B-B14F-4D97-AF65-F5344CB8AC3E}">
        <p14:creationId xmlns:p14="http://schemas.microsoft.com/office/powerpoint/2010/main" val="18751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11" name="Content Placeholder 2"/>
          <p:cNvSpPr txBox="1">
            <a:spLocks/>
          </p:cNvSpPr>
          <p:nvPr/>
        </p:nvSpPr>
        <p:spPr>
          <a:xfrm>
            <a:off x="6262255" y="1316174"/>
            <a:ext cx="5844553" cy="5347855"/>
          </a:xfrm>
          <a:prstGeom prst="rect">
            <a:avLst/>
          </a:prstGeom>
          <a:solidFill>
            <a:srgbClr val="F0F8EC"/>
          </a:solidFill>
          <a:ln w="28575">
            <a:solidFill>
              <a:schemeClr val="tx1"/>
            </a:solidFill>
          </a:ln>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50000"/>
              </a:lnSpc>
              <a:spcBef>
                <a:spcPct val="0"/>
              </a:spcBef>
              <a:spcAft>
                <a:spcPct val="0"/>
              </a:spcAft>
              <a:buNone/>
            </a:pPr>
            <a:r>
              <a:rPr lang="ar-LY" altLang="ar-LY" sz="2000" b="1" dirty="0" smtClean="0" bmk="">
                <a:solidFill>
                  <a:srgbClr val="0070C0"/>
                </a:solidFill>
                <a:latin typeface="Arial" panose="020B0604020202020204" pitchFamily="34" charset="0"/>
              </a:rPr>
              <a:t>تحديات كثيرة:</a:t>
            </a:r>
          </a:p>
          <a:p>
            <a:pPr eaLnBrk="0" fontAlgn="base" hangingPunct="0">
              <a:lnSpc>
                <a:spcPct val="150000"/>
              </a:lnSpc>
              <a:spcBef>
                <a:spcPct val="0"/>
              </a:spcBef>
              <a:spcAft>
                <a:spcPct val="0"/>
              </a:spcAft>
            </a:pPr>
            <a:r>
              <a:rPr lang="ar-SA" altLang="ar-LY" sz="1900" b="1" dirty="0" smtClean="0" bmk="">
                <a:latin typeface="Arial" panose="020B0604020202020204" pitchFamily="34" charset="0"/>
              </a:rPr>
              <a:t>عدم </a:t>
            </a:r>
            <a:r>
              <a:rPr lang="ar-LY" altLang="ar-LY" sz="1900" b="1" dirty="0" smtClean="0" bmk="">
                <a:latin typeface="Arial" panose="020B0604020202020204" pitchFamily="34" charset="0"/>
              </a:rPr>
              <a:t>ال</a:t>
            </a:r>
            <a:r>
              <a:rPr lang="ar-SA" altLang="ar-LY" sz="1900" b="1" dirty="0" smtClean="0" bmk="">
                <a:latin typeface="Arial" panose="020B0604020202020204" pitchFamily="34" charset="0"/>
              </a:rPr>
              <a:t>رضا الع</a:t>
            </a:r>
            <a:r>
              <a:rPr lang="ar-LY" altLang="ar-LY" sz="1900" b="1" dirty="0" smtClean="0" bmk="">
                <a:latin typeface="Arial" panose="020B0604020202020204" pitchFamily="34" charset="0"/>
              </a:rPr>
              <a:t>ام</a:t>
            </a:r>
            <a:r>
              <a:rPr lang="ar-SA" altLang="ar-LY" sz="1900" b="1" dirty="0" smtClean="0" bmk="">
                <a:latin typeface="Arial" panose="020B0604020202020204" pitchFamily="34" charset="0"/>
              </a:rPr>
              <a:t> </a:t>
            </a:r>
            <a:r>
              <a:rPr lang="ar-SA" altLang="ar-LY" sz="1900" dirty="0" smtClean="0" bmk="">
                <a:latin typeface="Arial" panose="020B0604020202020204" pitchFamily="34" charset="0"/>
              </a:rPr>
              <a:t>ع</a:t>
            </a:r>
            <a:r>
              <a:rPr lang="ar-LY" altLang="ar-LY" sz="1900" dirty="0" smtClean="0" bmk="">
                <a:latin typeface="Arial" panose="020B0604020202020204" pitchFamily="34" charset="0"/>
              </a:rPr>
              <a:t>ن</a:t>
            </a:r>
            <a:r>
              <a:rPr lang="ar-SA" altLang="ar-LY" sz="1900" dirty="0" smtClean="0" bmk="">
                <a:latin typeface="Arial" panose="020B0604020202020204" pitchFamily="34" charset="0"/>
              </a:rPr>
              <a:t> الخدمات الصحية و</a:t>
            </a:r>
            <a:r>
              <a:rPr lang="ar-LY" altLang="ar-LY" sz="1900" dirty="0" smtClean="0" bmk="">
                <a:latin typeface="Arial" panose="020B0604020202020204" pitchFamily="34" charset="0"/>
              </a:rPr>
              <a:t>عن </a:t>
            </a:r>
            <a:r>
              <a:rPr lang="ar-SA" altLang="ar-LY" sz="1900" dirty="0" smtClean="0" bmk="">
                <a:latin typeface="Arial" panose="020B0604020202020204" pitchFamily="34" charset="0"/>
              </a:rPr>
              <a:t>توفر</a:t>
            </a:r>
            <a:r>
              <a:rPr lang="en-US" altLang="ar-LY" sz="1900" dirty="0" smtClean="0" bmk="">
                <a:latin typeface="Arial" panose="020B0604020202020204" pitchFamily="34" charset="0"/>
              </a:rPr>
              <a:t> </a:t>
            </a:r>
            <a:r>
              <a:rPr lang="ar-SA" altLang="ar-LY" sz="1900" dirty="0" smtClean="0" bmk="">
                <a:latin typeface="Arial" panose="020B0604020202020204" pitchFamily="34" charset="0"/>
              </a:rPr>
              <a:t>ال</a:t>
            </a:r>
            <a:r>
              <a:rPr lang="ar-LY" altLang="ar-LY" sz="1900" dirty="0" smtClean="0" bmk="">
                <a:latin typeface="Arial" panose="020B0604020202020204" pitchFamily="34" charset="0"/>
              </a:rPr>
              <a:t>علا</a:t>
            </a:r>
            <a:r>
              <a:rPr lang="ar-SA" altLang="ar-LY" sz="1900" dirty="0" smtClean="0" bmk="">
                <a:latin typeface="Arial" panose="020B0604020202020204" pitchFamily="34" charset="0"/>
              </a:rPr>
              <a:t>ج خاصة</a:t>
            </a:r>
            <a:endParaRPr lang="en-US" altLang="ar-LY" sz="1900" dirty="0" smtClean="0" bmk="">
              <a:latin typeface="Arial" panose="020B0604020202020204" pitchFamily="34" charset="0"/>
            </a:endParaRPr>
          </a:p>
          <a:p>
            <a:pPr eaLnBrk="0" fontAlgn="base" hangingPunct="0">
              <a:lnSpc>
                <a:spcPct val="150000"/>
              </a:lnSpc>
              <a:spcBef>
                <a:spcPct val="0"/>
              </a:spcBef>
              <a:spcAft>
                <a:spcPct val="0"/>
              </a:spcAft>
            </a:pPr>
            <a:r>
              <a:rPr lang="ar-SA" altLang="ar-LY" sz="1900" b="1" dirty="0" smtClean="0" bmk="">
                <a:latin typeface="Arial" panose="020B0604020202020204" pitchFamily="34" charset="0"/>
              </a:rPr>
              <a:t>نقص</a:t>
            </a:r>
            <a:r>
              <a:rPr lang="en-US" altLang="ar-LY" sz="1900" b="1" dirty="0" smtClean="0" bmk="">
                <a:latin typeface="Arial" panose="020B0604020202020204" pitchFamily="34" charset="0"/>
              </a:rPr>
              <a:t> </a:t>
            </a:r>
            <a:r>
              <a:rPr lang="ar-LY" altLang="ar-LY" sz="1900" b="1" dirty="0" smtClean="0" bmk="">
                <a:latin typeface="Arial" panose="020B0604020202020204" pitchFamily="34" charset="0"/>
              </a:rPr>
              <a:t>مزمن</a:t>
            </a:r>
            <a:r>
              <a:rPr lang="en-US" altLang="ar-LY" sz="1900" b="1" dirty="0" smtClean="0" bmk="">
                <a:latin typeface="Arial" panose="020B0604020202020204" pitchFamily="34" charset="0"/>
              </a:rPr>
              <a:t> </a:t>
            </a:r>
            <a:r>
              <a:rPr lang="ar-LY" altLang="ar-LY" sz="1900" dirty="0" smtClean="0" bmk="">
                <a:latin typeface="Arial" panose="020B0604020202020204" pitchFamily="34" charset="0"/>
              </a:rPr>
              <a:t>أ</a:t>
            </a:r>
            <a:r>
              <a:rPr lang="ar-SA" altLang="ar-LY" sz="1900" dirty="0" smtClean="0" bmk="">
                <a:latin typeface="Arial" panose="020B0604020202020204" pitchFamily="34" charset="0"/>
              </a:rPr>
              <a:t>ربك الخدمات الصحية </a:t>
            </a:r>
            <a:r>
              <a:rPr lang="ar-LY" altLang="ar-LY" sz="1900" dirty="0" smtClean="0" bmk="">
                <a:latin typeface="Arial" panose="020B0604020202020204" pitchFamily="34" charset="0"/>
              </a:rPr>
              <a:t>وسبب </a:t>
            </a:r>
            <a:r>
              <a:rPr lang="ar-LY" altLang="ar-LY" sz="1900" dirty="0" bmk=""/>
              <a:t>ا</a:t>
            </a:r>
            <a:r>
              <a:rPr lang="ar-SA" sz="1900" dirty="0" smtClean="0"/>
              <a:t>شتداد </a:t>
            </a:r>
            <a:r>
              <a:rPr lang="ar-SA" sz="1900" dirty="0"/>
              <a:t>الأمراض والوفاة</a:t>
            </a:r>
            <a:r>
              <a:rPr lang="ar-SA" altLang="ar-LY" sz="1900" dirty="0" smtClean="0" bmk="">
                <a:latin typeface="Arial" panose="020B0604020202020204" pitchFamily="34" charset="0"/>
              </a:rPr>
              <a:t> </a:t>
            </a:r>
            <a:endParaRPr lang="en-US" altLang="ar-LY" sz="1900" dirty="0" smtClean="0" bmk="">
              <a:latin typeface="Arial" panose="020B0604020202020204" pitchFamily="34" charset="0"/>
            </a:endParaRPr>
          </a:p>
          <a:p>
            <a:pPr eaLnBrk="0" fontAlgn="base" hangingPunct="0">
              <a:lnSpc>
                <a:spcPct val="150000"/>
              </a:lnSpc>
              <a:spcBef>
                <a:spcPct val="0"/>
              </a:spcBef>
              <a:spcAft>
                <a:spcPct val="0"/>
              </a:spcAft>
            </a:pPr>
            <a:r>
              <a:rPr lang="ar-SA" altLang="ar-LY" sz="1900" b="1" dirty="0" smtClean="0" bmk="">
                <a:latin typeface="Arial" panose="020B0604020202020204" pitchFamily="34" charset="0"/>
              </a:rPr>
              <a:t>معوقات</a:t>
            </a:r>
            <a:r>
              <a:rPr lang="en-US" altLang="ar-LY" sz="1900" b="1" dirty="0" smtClean="0" bmk="">
                <a:latin typeface="Arial" panose="020B0604020202020204" pitchFamily="34" charset="0"/>
              </a:rPr>
              <a:t> </a:t>
            </a:r>
            <a:r>
              <a:rPr lang="ar-SA" altLang="ar-LY" sz="1900" b="1" dirty="0" smtClean="0" bmk="">
                <a:latin typeface="Arial" panose="020B0604020202020204" pitchFamily="34" charset="0"/>
              </a:rPr>
              <a:t>مالية </a:t>
            </a:r>
            <a:r>
              <a:rPr lang="ar-SA" altLang="ar-LY" sz="1900" dirty="0" smtClean="0" bmk="">
                <a:latin typeface="Arial" panose="020B0604020202020204" pitchFamily="34" charset="0"/>
              </a:rPr>
              <a:t>وقصور الميزانيات </a:t>
            </a:r>
            <a:endParaRPr lang="en-US" altLang="ar-LY" sz="1900" dirty="0" smtClean="0" bmk=""/>
          </a:p>
          <a:p>
            <a:pPr eaLnBrk="0" fontAlgn="base" hangingPunct="0">
              <a:lnSpc>
                <a:spcPct val="150000"/>
              </a:lnSpc>
              <a:spcBef>
                <a:spcPct val="0"/>
              </a:spcBef>
              <a:spcAft>
                <a:spcPct val="0"/>
              </a:spcAft>
            </a:pPr>
            <a:r>
              <a:rPr lang="ar-SA" altLang="ar-LY" sz="1900" dirty="0" bmk="">
                <a:latin typeface="Arial" panose="020B0604020202020204" pitchFamily="34" charset="0"/>
              </a:rPr>
              <a:t>استشراء </a:t>
            </a:r>
            <a:r>
              <a:rPr lang="ar-SA" altLang="ar-LY" sz="1900" b="1" dirty="0" bmk="">
                <a:latin typeface="Arial" panose="020B0604020202020204" pitchFamily="34" charset="0"/>
              </a:rPr>
              <a:t>الفساد</a:t>
            </a:r>
            <a:r>
              <a:rPr lang="ar-SA" altLang="ar-LY" sz="1900" dirty="0" bmk="">
                <a:latin typeface="Arial" panose="020B0604020202020204" pitchFamily="34" charset="0"/>
              </a:rPr>
              <a:t> الإداري والمالي</a:t>
            </a:r>
            <a:r>
              <a:rPr lang="ar-LY" altLang="ar-LY" sz="1900" dirty="0" bmk="">
                <a:latin typeface="Arial" panose="020B0604020202020204" pitchFamily="34" charset="0"/>
              </a:rPr>
              <a:t>، وغياب الشفافية و</a:t>
            </a:r>
            <a:r>
              <a:rPr lang="ar-SA" altLang="ar-LY" sz="1900" dirty="0" bmk="">
                <a:latin typeface="Arial" panose="020B0604020202020204" pitchFamily="34" charset="0"/>
              </a:rPr>
              <a:t>المسألة</a:t>
            </a:r>
            <a:r>
              <a:rPr lang="en-GB" altLang="ar-LY" sz="1900" dirty="0" bmk="">
                <a:latin typeface="Arial" panose="020B0604020202020204" pitchFamily="34" charset="0"/>
              </a:rPr>
              <a:t> </a:t>
            </a:r>
            <a:r>
              <a:rPr lang="ar-SA" altLang="ar-LY" sz="1900" dirty="0" bmk="">
                <a:latin typeface="Arial" panose="020B0604020202020204" pitchFamily="34" charset="0"/>
              </a:rPr>
              <a:t>والمحاسبة</a:t>
            </a:r>
            <a:endParaRPr lang="ar-LY" altLang="ar-LY" sz="1900" dirty="0" bmk="">
              <a:latin typeface="Arial" panose="020B0604020202020204" pitchFamily="34" charset="0"/>
            </a:endParaRPr>
          </a:p>
          <a:p>
            <a:pPr eaLnBrk="0" fontAlgn="base" hangingPunct="0">
              <a:lnSpc>
                <a:spcPct val="150000"/>
              </a:lnSpc>
              <a:spcBef>
                <a:spcPct val="0"/>
              </a:spcBef>
              <a:spcAft>
                <a:spcPct val="0"/>
              </a:spcAft>
            </a:pPr>
            <a:r>
              <a:rPr lang="en-US" altLang="ar-LY" sz="1900" dirty="0" smtClean="0" bmk="">
                <a:latin typeface="Calibri" panose="020F0502020204030204" pitchFamily="34" charset="0"/>
                <a:ea typeface="Times New Roman" panose="02020603050405020304" pitchFamily="18" charset="0"/>
              </a:rPr>
              <a:t> </a:t>
            </a:r>
            <a:r>
              <a:rPr lang="ar-LY" altLang="ar-LY" sz="1900" b="1" dirty="0" smtClean="0" bmk="">
                <a:latin typeface="Calibri" panose="020F0502020204030204" pitchFamily="34" charset="0"/>
                <a:ea typeface="Times New Roman" panose="02020603050405020304" pitchFamily="18" charset="0"/>
              </a:rPr>
              <a:t>توقف </a:t>
            </a:r>
            <a:r>
              <a:rPr lang="ar-SA" altLang="ar-LY" sz="1900" b="1" dirty="0" smtClean="0" bmk="">
                <a:latin typeface="Calibri" panose="020F0502020204030204" pitchFamily="34" charset="0"/>
                <a:ea typeface="Times New Roman" panose="02020603050405020304" pitchFamily="18" charset="0"/>
              </a:rPr>
              <a:t>العمل بنظام العطاءَات </a:t>
            </a:r>
            <a:r>
              <a:rPr lang="ar-SA" altLang="ar-LY" sz="1900" dirty="0" smtClean="0" bmk="">
                <a:latin typeface="Calibri" panose="020F0502020204030204" pitchFamily="34" charset="0"/>
                <a:ea typeface="Times New Roman" panose="02020603050405020304" pitchFamily="18" charset="0"/>
              </a:rPr>
              <a:t>العالمية السنوية</a:t>
            </a:r>
            <a:r>
              <a:rPr lang="ar-LY" altLang="ar-LY" sz="1900" dirty="0" smtClean="0" bmk="">
                <a:latin typeface="Calibri" panose="020F0502020204030204" pitchFamily="34" charset="0"/>
                <a:ea typeface="Times New Roman" panose="02020603050405020304" pitchFamily="18" charset="0"/>
              </a:rPr>
              <a:t>، و</a:t>
            </a:r>
            <a:r>
              <a:rPr lang="ar-SA" altLang="ar-LY" sz="1900" dirty="0" smtClean="0" bmk="">
                <a:latin typeface="Calibri" panose="020F0502020204030204" pitchFamily="34" charset="0"/>
                <a:ea typeface="Times New Roman" panose="02020603050405020304" pitchFamily="18" charset="0"/>
              </a:rPr>
              <a:t>استحداث لائحة خاصة لتوفير المنتجات الطبية </a:t>
            </a:r>
            <a:endParaRPr lang="en-US" altLang="ar-LY" sz="1900" dirty="0" smtClean="0" bmk="">
              <a:latin typeface="Calibri" panose="020F0502020204030204" pitchFamily="34" charset="0"/>
              <a:ea typeface="Times New Roman" panose="02020603050405020304" pitchFamily="18" charset="0"/>
            </a:endParaRPr>
          </a:p>
          <a:p>
            <a:pPr eaLnBrk="0" fontAlgn="base" hangingPunct="0">
              <a:lnSpc>
                <a:spcPct val="150000"/>
              </a:lnSpc>
              <a:spcBef>
                <a:spcPct val="0"/>
              </a:spcBef>
              <a:spcAft>
                <a:spcPct val="0"/>
              </a:spcAft>
            </a:pPr>
            <a:r>
              <a:rPr lang="ar-SA" sz="1900" b="1" dirty="0"/>
              <a:t>عدم تناسق المعلومات </a:t>
            </a:r>
            <a:r>
              <a:rPr lang="ar-SA" sz="1900" dirty="0"/>
              <a:t>في القطاع الصيدل</a:t>
            </a:r>
            <a:r>
              <a:rPr lang="ar-LY" sz="1900" dirty="0"/>
              <a:t>ي</a:t>
            </a:r>
            <a:endParaRPr lang="en-US" altLang="ar-LY" sz="1900" dirty="0" bmk="">
              <a:latin typeface="Calibri" panose="020F0502020204030204" pitchFamily="34" charset="0"/>
              <a:ea typeface="Times New Roman" panose="02020603050405020304" pitchFamily="18" charset="0"/>
            </a:endParaRPr>
          </a:p>
          <a:p>
            <a:pPr eaLnBrk="0" fontAlgn="base" hangingPunct="0">
              <a:lnSpc>
                <a:spcPct val="150000"/>
              </a:lnSpc>
              <a:spcBef>
                <a:spcPct val="0"/>
              </a:spcBef>
              <a:spcAft>
                <a:spcPct val="0"/>
              </a:spcAft>
            </a:pPr>
            <a:r>
              <a:rPr lang="ar-SA" altLang="ar-LY" sz="1900" b="1" dirty="0" smtClean="0" bmk="">
                <a:latin typeface="Arial" panose="020B0604020202020204" pitchFamily="34" charset="0"/>
              </a:rPr>
              <a:t>السلوك</a:t>
            </a:r>
            <a:r>
              <a:rPr lang="ar-LY" altLang="ar-LY" sz="1900" b="1" dirty="0" smtClean="0" bmk="">
                <a:latin typeface="Arial" panose="020B0604020202020204" pitchFamily="34" charset="0"/>
              </a:rPr>
              <a:t>يات الخاطئة</a:t>
            </a:r>
            <a:r>
              <a:rPr lang="ar-SA" altLang="ar-LY" sz="1900" b="1" dirty="0" smtClean="0" bmk="">
                <a:latin typeface="Arial" panose="020B0604020202020204" pitchFamily="34" charset="0"/>
              </a:rPr>
              <a:t> </a:t>
            </a:r>
            <a:r>
              <a:rPr lang="ar-SA" altLang="ar-LY" sz="1900" dirty="0" smtClean="0" bmk="">
                <a:latin typeface="Arial" panose="020B0604020202020204" pitchFamily="34" charset="0"/>
              </a:rPr>
              <a:t>ال</a:t>
            </a:r>
            <a:r>
              <a:rPr lang="ar-LY" altLang="ar-LY" sz="1900" dirty="0" smtClean="0" bmk="">
                <a:latin typeface="Arial" panose="020B0604020202020204" pitchFamily="34" charset="0"/>
              </a:rPr>
              <a:t>م</a:t>
            </a:r>
            <a:r>
              <a:rPr lang="ar-SA" altLang="ar-LY" sz="1900" dirty="0" smtClean="0" bmk="">
                <a:latin typeface="Arial" panose="020B0604020202020204" pitchFamily="34" charset="0"/>
              </a:rPr>
              <a:t>تعلق</a:t>
            </a:r>
            <a:r>
              <a:rPr lang="ar-LY" altLang="ar-LY" sz="1900" dirty="0" smtClean="0" bmk="">
                <a:latin typeface="Arial" panose="020B0604020202020204" pitchFamily="34" charset="0"/>
              </a:rPr>
              <a:t>ة</a:t>
            </a:r>
            <a:r>
              <a:rPr lang="ar-SA" altLang="ar-LY" sz="1900" dirty="0" smtClean="0" bmk="">
                <a:latin typeface="Arial" panose="020B0604020202020204" pitchFamily="34" charset="0"/>
              </a:rPr>
              <a:t> بت</a:t>
            </a:r>
            <a:r>
              <a:rPr lang="ar-LY" altLang="ar-LY" sz="1900" dirty="0" smtClean="0" bmk="">
                <a:latin typeface="Arial" panose="020B0604020202020204" pitchFamily="34" charset="0"/>
              </a:rPr>
              <a:t>دا</a:t>
            </a:r>
            <a:r>
              <a:rPr lang="ar-SA" altLang="ar-LY" sz="1900" dirty="0" smtClean="0" bmk="">
                <a:latin typeface="Arial" panose="020B0604020202020204" pitchFamily="34" charset="0"/>
              </a:rPr>
              <a:t>و</a:t>
            </a:r>
            <a:r>
              <a:rPr lang="ar-LY" altLang="ar-LY" sz="1900" dirty="0" smtClean="0" bmk="">
                <a:latin typeface="Arial" panose="020B0604020202020204" pitchFamily="34" charset="0"/>
              </a:rPr>
              <a:t>ل المنتجات (تو</a:t>
            </a:r>
            <a:r>
              <a:rPr lang="ar-SA" altLang="ar-LY" sz="1900" dirty="0" smtClean="0" bmk="">
                <a:latin typeface="Arial" panose="020B0604020202020204" pitchFamily="34" charset="0"/>
              </a:rPr>
              <a:t>فير</a:t>
            </a:r>
            <a:r>
              <a:rPr lang="ar-LY" altLang="ar-LY" sz="1900" dirty="0" smtClean="0" bmk="">
                <a:latin typeface="Arial" panose="020B0604020202020204" pitchFamily="34" charset="0"/>
              </a:rPr>
              <a:t>ها -</a:t>
            </a:r>
            <a:r>
              <a:rPr lang="ar-SA" altLang="ar-LY" sz="1900" dirty="0" smtClean="0" bmk="">
                <a:latin typeface="Arial" panose="020B0604020202020204" pitchFamily="34" charset="0"/>
              </a:rPr>
              <a:t> استهلاكها</a:t>
            </a:r>
            <a:r>
              <a:rPr lang="en-US" altLang="ar-LY" sz="1900" dirty="0" bmk="">
                <a:latin typeface="Arial" panose="020B0604020202020204" pitchFamily="34" charset="0"/>
              </a:rPr>
              <a:t>(</a:t>
            </a:r>
            <a:endParaRPr lang="en-GB" altLang="ar-LY" sz="1900" dirty="0" smtClean="0" bmk="">
              <a:latin typeface="Arial" panose="020B0604020202020204" pitchFamily="34" charset="0"/>
            </a:endParaRPr>
          </a:p>
          <a:p>
            <a:pPr eaLnBrk="0" fontAlgn="base" hangingPunct="0">
              <a:lnSpc>
                <a:spcPct val="150000"/>
              </a:lnSpc>
              <a:spcBef>
                <a:spcPct val="0"/>
              </a:spcBef>
              <a:spcAft>
                <a:spcPct val="0"/>
              </a:spcAft>
            </a:pPr>
            <a:r>
              <a:rPr lang="ar-SA" altLang="ar-LY" sz="1900" b="1" dirty="0" bmk="">
                <a:latin typeface="Arial" panose="020B0604020202020204" pitchFamily="34" charset="0"/>
                <a:ea typeface="Calibri" panose="020F0502020204030204" pitchFamily="34" charset="0"/>
              </a:rPr>
              <a:t>أعداد </a:t>
            </a:r>
            <a:r>
              <a:rPr lang="ar-LY" altLang="ar-LY" sz="1900" b="1" dirty="0" smtClean="0" bmk="">
                <a:latin typeface="Arial" panose="020B0604020202020204" pitchFamily="34" charset="0"/>
                <a:ea typeface="Calibri" panose="020F0502020204030204" pitchFamily="34" charset="0"/>
              </a:rPr>
              <a:t>ال</a:t>
            </a:r>
            <a:r>
              <a:rPr lang="ar-SA" altLang="ar-LY" sz="1900" b="1" dirty="0" smtClean="0" bmk="">
                <a:latin typeface="Arial" panose="020B0604020202020204" pitchFamily="34" charset="0"/>
                <a:ea typeface="Calibri" panose="020F0502020204030204" pitchFamily="34" charset="0"/>
              </a:rPr>
              <a:t>كليات و</a:t>
            </a:r>
            <a:r>
              <a:rPr lang="ar-LY" altLang="ar-LY" sz="1900" b="1" dirty="0" smtClean="0" bmk="">
                <a:latin typeface="Arial" panose="020B0604020202020204" pitchFamily="34" charset="0"/>
                <a:ea typeface="Calibri" panose="020F0502020204030204" pitchFamily="34" charset="0"/>
              </a:rPr>
              <a:t>ال</a:t>
            </a:r>
            <a:r>
              <a:rPr lang="ar-SA" altLang="ar-LY" sz="1900" b="1" dirty="0" smtClean="0" bmk="">
                <a:latin typeface="Arial" panose="020B0604020202020204" pitchFamily="34" charset="0"/>
                <a:ea typeface="Calibri" panose="020F0502020204030204" pitchFamily="34" charset="0"/>
              </a:rPr>
              <a:t>معاهد </a:t>
            </a:r>
            <a:r>
              <a:rPr lang="ar-SA" altLang="ar-LY" sz="1900" dirty="0" bmk="">
                <a:latin typeface="Arial" panose="020B0604020202020204" pitchFamily="34" charset="0"/>
                <a:ea typeface="Calibri" panose="020F0502020204030204" pitchFamily="34" charset="0"/>
              </a:rPr>
              <a:t>العامة والخاصة </a:t>
            </a:r>
            <a:r>
              <a:rPr lang="ar-LY" altLang="ar-LY" sz="1900" dirty="0" bmk="">
                <a:latin typeface="Arial" panose="020B0604020202020204" pitchFamily="34" charset="0"/>
                <a:ea typeface="Calibri" panose="020F0502020204030204" pitchFamily="34" charset="0"/>
              </a:rPr>
              <a:t>وأعداد خريجيها </a:t>
            </a:r>
            <a:endParaRPr lang="ar-LY" altLang="ar-LY" sz="1900" dirty="0" smtClean="0" bmk="">
              <a:latin typeface="Arial" panose="020B0604020202020204" pitchFamily="34" charset="0"/>
              <a:ea typeface="Calibri" panose="020F0502020204030204" pitchFamily="34" charset="0"/>
            </a:endParaRPr>
          </a:p>
          <a:p>
            <a:pPr eaLnBrk="0" fontAlgn="base" hangingPunct="0">
              <a:lnSpc>
                <a:spcPct val="150000"/>
              </a:lnSpc>
              <a:spcBef>
                <a:spcPct val="0"/>
              </a:spcBef>
              <a:spcAft>
                <a:spcPct val="0"/>
              </a:spcAft>
            </a:pPr>
            <a:r>
              <a:rPr lang="ar-LY" altLang="ar-LY" sz="1900" b="1" dirty="0" smtClean="0" bmk="">
                <a:latin typeface="Arial" panose="020B0604020202020204" pitchFamily="34" charset="0"/>
              </a:rPr>
              <a:t>عدم </a:t>
            </a:r>
            <a:r>
              <a:rPr lang="ar-SA" altLang="ar-LY" sz="1900" b="1" dirty="0" smtClean="0" bmk="">
                <a:latin typeface="Arial" panose="020B0604020202020204" pitchFamily="34" charset="0"/>
              </a:rPr>
              <a:t>تدريس أخلاقيات المهن </a:t>
            </a:r>
            <a:r>
              <a:rPr lang="ar-SA" altLang="ar-LY" sz="1900" dirty="0" smtClean="0" bmk="">
                <a:latin typeface="Arial" panose="020B0604020202020204" pitchFamily="34" charset="0"/>
              </a:rPr>
              <a:t>الصحية</a:t>
            </a:r>
            <a:r>
              <a:rPr lang="ar-LY" altLang="ar-LY" sz="1900" dirty="0" smtClean="0" bmk="">
                <a:latin typeface="Arial" panose="020B0604020202020204" pitchFamily="34" charset="0"/>
              </a:rPr>
              <a:t> و</a:t>
            </a:r>
            <a:r>
              <a:rPr lang="ar-LY" altLang="ar-LY" sz="1900" dirty="0" smtClean="0" bmk="">
                <a:latin typeface="Arial" panose="020B0604020202020204" pitchFamily="34" charset="0"/>
                <a:ea typeface="Calibri" panose="020F0502020204030204" pitchFamily="34" charset="0"/>
              </a:rPr>
              <a:t>التركيز على الأعداد بدل الجودة</a:t>
            </a:r>
          </a:p>
          <a:p>
            <a:pPr eaLnBrk="0" fontAlgn="base" hangingPunct="0">
              <a:lnSpc>
                <a:spcPct val="150000"/>
              </a:lnSpc>
              <a:spcBef>
                <a:spcPct val="0"/>
              </a:spcBef>
              <a:spcAft>
                <a:spcPct val="0"/>
              </a:spcAft>
            </a:pPr>
            <a:r>
              <a:rPr lang="ar-SA" altLang="ar-LY" sz="1900" b="1" dirty="0" bmk="">
                <a:latin typeface="Calibri" panose="020F0502020204030204" pitchFamily="34" charset="0"/>
                <a:ea typeface="Times New Roman" panose="02020603050405020304" pitchFamily="18" charset="0"/>
              </a:rPr>
              <a:t>مقاومة التغيير </a:t>
            </a:r>
            <a:r>
              <a:rPr lang="ar-SA" altLang="ar-LY" sz="1900" dirty="0" bmk="">
                <a:latin typeface="Calibri" panose="020F0502020204030204" pitchFamily="34" charset="0"/>
                <a:ea typeface="Times New Roman" panose="02020603050405020304" pitchFamily="18" charset="0"/>
              </a:rPr>
              <a:t>والتطوير والإصلاح بشكلٍ </a:t>
            </a:r>
            <a:r>
              <a:rPr lang="ar-SA" altLang="ar-LY" sz="1900" dirty="0" smtClean="0" bmk="">
                <a:latin typeface="Calibri" panose="020F0502020204030204" pitchFamily="34" charset="0"/>
                <a:ea typeface="Times New Roman" panose="02020603050405020304" pitchFamily="18" charset="0"/>
              </a:rPr>
              <a:t>عام</a:t>
            </a:r>
            <a:endParaRPr lang="ar-LY" altLang="ar-LY" sz="1900" dirty="0" smtClean="0" bmk="">
              <a:latin typeface="Calibri" panose="020F0502020204030204" pitchFamily="34" charset="0"/>
              <a:ea typeface="Times New Roman" panose="02020603050405020304" pitchFamily="18" charset="0"/>
            </a:endParaRPr>
          </a:p>
        </p:txBody>
      </p:sp>
      <p:sp>
        <p:nvSpPr>
          <p:cNvPr id="7"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ال</a:t>
            </a:r>
            <a:r>
              <a:rPr lang="ar-LY" b="1" dirty="0">
                <a:solidFill>
                  <a:schemeClr val="bg1"/>
                </a:solidFill>
                <a:effectLst>
                  <a:outerShdw blurRad="38100" dist="38100" dir="2700000" algn="tl">
                    <a:srgbClr val="000000">
                      <a:alpha val="43137"/>
                    </a:srgbClr>
                  </a:outerShdw>
                </a:effectLst>
              </a:rPr>
              <a:t>ثالث</a:t>
            </a:r>
            <a:r>
              <a:rPr lang="ar-EG" b="1" dirty="0">
                <a:solidFill>
                  <a:schemeClr val="bg1"/>
                </a:solidFill>
                <a:effectLst>
                  <a:outerShdw blurRad="38100" dist="38100" dir="2700000" algn="tl">
                    <a:srgbClr val="000000">
                      <a:alpha val="43137"/>
                    </a:srgbClr>
                  </a:outerShdw>
                </a:effectLst>
              </a:rPr>
              <a:t>: </a:t>
            </a:r>
            <a:r>
              <a:rPr lang="ar-LY" b="1" dirty="0">
                <a:solidFill>
                  <a:schemeClr val="bg1"/>
                </a:solidFill>
                <a:effectLst>
                  <a:outerShdw blurRad="38100" dist="38100" dir="2700000" algn="tl">
                    <a:srgbClr val="000000">
                      <a:alpha val="43137"/>
                    </a:srgbClr>
                  </a:outerShdw>
                </a:effectLst>
              </a:rPr>
              <a:t>المنتجات الطبية والتطعيمات والتقنيات الصحية</a:t>
            </a:r>
            <a:endParaRPr lang="en-US" dirty="0">
              <a:solidFill>
                <a:schemeClr val="bg1"/>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12" y="2147455"/>
            <a:ext cx="5774278" cy="3643745"/>
          </a:xfrm>
          <a:prstGeom prst="rect">
            <a:avLst/>
          </a:prstGeom>
          <a:ln w="28575">
            <a:solidFill>
              <a:srgbClr val="002060"/>
            </a:solidFill>
          </a:ln>
        </p:spPr>
      </p:pic>
      <p:sp>
        <p:nvSpPr>
          <p:cNvPr id="13" name="Content Placeholder 2"/>
          <p:cNvSpPr txBox="1">
            <a:spLocks/>
          </p:cNvSpPr>
          <p:nvPr/>
        </p:nvSpPr>
        <p:spPr>
          <a:xfrm>
            <a:off x="387916" y="1052943"/>
            <a:ext cx="5749646" cy="997529"/>
          </a:xfrm>
          <a:prstGeom prst="rect">
            <a:avLst/>
          </a:prstGeom>
          <a:solidFill>
            <a:srgbClr val="F0F8EC"/>
          </a:solidFill>
          <a:ln w="28575">
            <a:solidFill>
              <a:srgbClr val="002060"/>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10000"/>
              </a:lnSpc>
              <a:spcBef>
                <a:spcPct val="0"/>
              </a:spcBef>
              <a:spcAft>
                <a:spcPct val="0"/>
              </a:spcAft>
              <a:buFont typeface="Arial" panose="020B0604020202020204" pitchFamily="34" charset="0"/>
              <a:buNone/>
            </a:pPr>
            <a:r>
              <a:rPr lang="ar-LY" sz="2300" b="1" dirty="0" smtClean="0">
                <a:solidFill>
                  <a:srgbClr val="C00000"/>
                </a:solidFill>
              </a:rPr>
              <a:t>منتجات</a:t>
            </a:r>
            <a:r>
              <a:rPr lang="ar-SA" sz="2300" b="1" dirty="0" smtClean="0">
                <a:solidFill>
                  <a:srgbClr val="C00000"/>
                </a:solidFill>
              </a:rPr>
              <a:t> آمنة وفعالة</a:t>
            </a:r>
            <a:r>
              <a:rPr lang="ar-LY" sz="2300" b="1" dirty="0" smtClean="0">
                <a:solidFill>
                  <a:srgbClr val="C00000"/>
                </a:solidFill>
              </a:rPr>
              <a:t> ومتوفرة</a:t>
            </a:r>
            <a:r>
              <a:rPr lang="ar-SA" sz="2300" b="1" dirty="0" smtClean="0">
                <a:solidFill>
                  <a:srgbClr val="C00000"/>
                </a:solidFill>
              </a:rPr>
              <a:t> وبالجودة المطلوبة وذات الأسعار المعقولة والاستخدام المناسب والرشيد</a:t>
            </a:r>
            <a:endParaRPr lang="ar-LY" altLang="ar-LY" sz="2300" dirty="0" smtClean="0" bmk="">
              <a:solidFill>
                <a:srgbClr val="C00000"/>
              </a:solidFill>
            </a:endParaRPr>
          </a:p>
          <a:p>
            <a:pPr eaLnBrk="0" fontAlgn="base" hangingPunct="0">
              <a:lnSpc>
                <a:spcPct val="110000"/>
              </a:lnSpc>
              <a:spcBef>
                <a:spcPct val="0"/>
              </a:spcBef>
              <a:spcAft>
                <a:spcPct val="0"/>
              </a:spcAft>
            </a:pPr>
            <a:endParaRPr lang="ar-LY" altLang="ar-LY" sz="2300" dirty="0" smtClean="0" bmk="">
              <a:latin typeface="Arial" panose="020B0604020202020204" pitchFamily="34" charset="0"/>
            </a:endParaRPr>
          </a:p>
        </p:txBody>
      </p:sp>
      <p:sp>
        <p:nvSpPr>
          <p:cNvPr id="14" name="Title 1"/>
          <p:cNvSpPr txBox="1">
            <a:spLocks/>
          </p:cNvSpPr>
          <p:nvPr/>
        </p:nvSpPr>
        <p:spPr>
          <a:xfrm>
            <a:off x="277091" y="5902037"/>
            <a:ext cx="5817588" cy="872835"/>
          </a:xfrm>
          <a:prstGeom prst="rect">
            <a:avLst/>
          </a:prstGeom>
          <a:solidFill>
            <a:srgbClr val="FFFAEB"/>
          </a:solidFill>
          <a:ln w="28575">
            <a:solidFill>
              <a:srgbClr val="002060"/>
            </a:solidFill>
          </a:ln>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400" b="1" dirty="0">
                <a:solidFill>
                  <a:srgbClr val="00B050"/>
                </a:solidFill>
              </a:rPr>
              <a:t>تقدر منظمة الشفافية الدولية أن 10</a:t>
            </a:r>
            <a:r>
              <a:rPr lang="ar-LY" sz="2400" b="1" dirty="0">
                <a:solidFill>
                  <a:srgbClr val="00B050"/>
                </a:solidFill>
              </a:rPr>
              <a:t>-</a:t>
            </a:r>
            <a:r>
              <a:rPr lang="ar-SA" sz="2400" b="1" dirty="0">
                <a:solidFill>
                  <a:srgbClr val="00B050"/>
                </a:solidFill>
              </a:rPr>
              <a:t>25٪ من الإنفاق على مشتريات ال</a:t>
            </a:r>
            <a:r>
              <a:rPr lang="ar-LY" sz="2400" b="1" dirty="0">
                <a:solidFill>
                  <a:srgbClr val="00B050"/>
                </a:solidFill>
              </a:rPr>
              <a:t>أ</a:t>
            </a:r>
            <a:r>
              <a:rPr lang="ar-SA" sz="2400" b="1" dirty="0">
                <a:solidFill>
                  <a:srgbClr val="00B050"/>
                </a:solidFill>
              </a:rPr>
              <a:t>دوي</a:t>
            </a:r>
            <a:r>
              <a:rPr lang="ar-LY" sz="2400" b="1" dirty="0">
                <a:solidFill>
                  <a:srgbClr val="00B050"/>
                </a:solidFill>
              </a:rPr>
              <a:t>ة</a:t>
            </a:r>
            <a:r>
              <a:rPr lang="ar-SA" sz="2400" b="1" dirty="0">
                <a:solidFill>
                  <a:srgbClr val="00B050"/>
                </a:solidFill>
              </a:rPr>
              <a:t> يضيع بسبب الفساد</a:t>
            </a:r>
            <a:endParaRPr lang="en-US" sz="2400" dirty="0">
              <a:solidFill>
                <a:srgbClr val="00B050"/>
              </a:solidFill>
            </a:endParaRPr>
          </a:p>
        </p:txBody>
      </p:sp>
    </p:spTree>
    <p:extLst>
      <p:ext uri="{BB962C8B-B14F-4D97-AF65-F5344CB8AC3E}">
        <p14:creationId xmlns:p14="http://schemas.microsoft.com/office/powerpoint/2010/main" val="18394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9" name="Content Placeholder 2"/>
          <p:cNvSpPr>
            <a:spLocks noGrp="1"/>
          </p:cNvSpPr>
          <p:nvPr>
            <p:ph idx="1"/>
          </p:nvPr>
        </p:nvSpPr>
        <p:spPr>
          <a:xfrm>
            <a:off x="6248402" y="1302321"/>
            <a:ext cx="5850402" cy="5306497"/>
          </a:xfrm>
          <a:solidFill>
            <a:srgbClr val="EFF5FB"/>
          </a:solidFill>
          <a:ln w="28575">
            <a:solidFill>
              <a:schemeClr val="tx1"/>
            </a:solidFill>
          </a:ln>
        </p:spPr>
        <p:txBody>
          <a:bodyPr>
            <a:noAutofit/>
          </a:bodyPr>
          <a:lstStyle/>
          <a:p>
            <a:pPr marL="0" indent="0" eaLnBrk="0" fontAlgn="base" hangingPunct="0">
              <a:lnSpc>
                <a:spcPct val="150000"/>
              </a:lnSpc>
              <a:spcBef>
                <a:spcPct val="0"/>
              </a:spcBef>
              <a:spcAft>
                <a:spcPct val="0"/>
              </a:spcAft>
              <a:buNone/>
            </a:pPr>
            <a:r>
              <a:rPr lang="ar-LY" altLang="ar-LY" sz="2000" b="1" dirty="0" smtClean="0" bmk="">
                <a:solidFill>
                  <a:srgbClr val="0070C0"/>
                </a:solidFill>
                <a:latin typeface="Arial" panose="020B0604020202020204" pitchFamily="34" charset="0"/>
              </a:rPr>
              <a:t>تعزيز الشفافية في القطاع الصيدلي:</a:t>
            </a:r>
            <a:r>
              <a:rPr lang="en-US" altLang="ar-LY" sz="2000" dirty="0" smtClean="0" bmk="">
                <a:solidFill>
                  <a:srgbClr val="0070C0"/>
                </a:solidFill>
                <a:latin typeface="Calibri" panose="020F0502020204030204" pitchFamily="34" charset="0"/>
                <a:ea typeface="Times New Roman" panose="02020603050405020304" pitchFamily="18" charset="0"/>
              </a:rPr>
              <a:t> </a:t>
            </a:r>
          </a:p>
          <a:p>
            <a:pPr eaLnBrk="0" fontAlgn="base" hangingPunct="0">
              <a:lnSpc>
                <a:spcPct val="150000"/>
              </a:lnSpc>
              <a:spcBef>
                <a:spcPct val="0"/>
              </a:spcBef>
              <a:spcAft>
                <a:spcPct val="0"/>
              </a:spcAft>
            </a:pPr>
            <a:r>
              <a:rPr lang="ar-SA" sz="2000" b="1" dirty="0" smtClean="0"/>
              <a:t>قياس </a:t>
            </a:r>
            <a:r>
              <a:rPr lang="ar-LY" sz="2000" b="1" dirty="0" smtClean="0"/>
              <a:t>مستوى </a:t>
            </a:r>
            <a:r>
              <a:rPr lang="ar-SA" sz="2000" b="1" dirty="0" smtClean="0"/>
              <a:t>الشفافية </a:t>
            </a:r>
            <a:r>
              <a:rPr lang="ar-SA" sz="2000" dirty="0"/>
              <a:t>في </a:t>
            </a:r>
            <a:r>
              <a:rPr lang="ar-SA" sz="2000" dirty="0" smtClean="0"/>
              <a:t>القطاع</a:t>
            </a:r>
            <a:r>
              <a:rPr lang="ar-LY" sz="2000" dirty="0" smtClean="0"/>
              <a:t> استرشاداً بتجارب الدول</a:t>
            </a:r>
            <a:r>
              <a:rPr lang="ar-SA" sz="2000" dirty="0" smtClean="0"/>
              <a:t> </a:t>
            </a:r>
            <a:endParaRPr lang="ar-LY" sz="2000" dirty="0" smtClean="0"/>
          </a:p>
          <a:p>
            <a:pPr eaLnBrk="0" fontAlgn="base" hangingPunct="0">
              <a:lnSpc>
                <a:spcPct val="150000"/>
              </a:lnSpc>
              <a:spcBef>
                <a:spcPct val="0"/>
              </a:spcBef>
              <a:spcAft>
                <a:spcPct val="0"/>
              </a:spcAft>
            </a:pPr>
            <a:r>
              <a:rPr lang="ar-SA" sz="2000" b="1" dirty="0"/>
              <a:t>تطبيق دلائل </a:t>
            </a:r>
            <a:r>
              <a:rPr lang="ar-LY" sz="2000" b="1" dirty="0" smtClean="0"/>
              <a:t>ال</a:t>
            </a:r>
            <a:r>
              <a:rPr lang="ar-SA" sz="2000" b="1" dirty="0" smtClean="0"/>
              <a:t>منظم</a:t>
            </a:r>
            <a:r>
              <a:rPr lang="ar-LY" sz="2000" b="1" dirty="0" smtClean="0"/>
              <a:t>ات</a:t>
            </a:r>
            <a:r>
              <a:rPr lang="ar-SA" sz="2000" b="1" dirty="0" smtClean="0"/>
              <a:t> ال</a:t>
            </a:r>
            <a:r>
              <a:rPr lang="ar-LY" sz="2000" b="1" dirty="0" smtClean="0"/>
              <a:t>دو</a:t>
            </a:r>
            <a:r>
              <a:rPr lang="ar-SA" sz="2000" b="1" dirty="0" smtClean="0"/>
              <a:t>لية</a:t>
            </a:r>
            <a:r>
              <a:rPr lang="ar-SA" sz="2000" dirty="0" smtClean="0"/>
              <a:t> </a:t>
            </a:r>
            <a:r>
              <a:rPr lang="ar-SA" sz="2000" dirty="0"/>
              <a:t>لقياس الشفافية بالقطاع </a:t>
            </a:r>
            <a:r>
              <a:rPr lang="ar-SA" sz="2000" dirty="0" smtClean="0"/>
              <a:t>الصيدلي</a:t>
            </a:r>
            <a:endParaRPr lang="ar-LY" sz="2000" dirty="0" smtClean="0"/>
          </a:p>
          <a:p>
            <a:pPr eaLnBrk="0" fontAlgn="base" hangingPunct="0">
              <a:lnSpc>
                <a:spcPct val="150000"/>
              </a:lnSpc>
              <a:spcBef>
                <a:spcPct val="0"/>
              </a:spcBef>
              <a:spcAft>
                <a:spcPct val="0"/>
              </a:spcAft>
            </a:pPr>
            <a:r>
              <a:rPr lang="ar-SA" sz="2000" dirty="0" smtClean="0"/>
              <a:t>ي</a:t>
            </a:r>
            <a:r>
              <a:rPr lang="ar-LY" sz="2000" dirty="0" smtClean="0"/>
              <a:t>تم</a:t>
            </a:r>
            <a:r>
              <a:rPr lang="ar-SA" sz="2000" dirty="0" smtClean="0"/>
              <a:t> تقييم</a:t>
            </a:r>
            <a:r>
              <a:rPr lang="ar-LY" sz="2000" dirty="0" smtClean="0"/>
              <a:t> الـ 6</a:t>
            </a:r>
            <a:r>
              <a:rPr lang="ar-SA" sz="2000" dirty="0" smtClean="0"/>
              <a:t> وظائف: </a:t>
            </a:r>
            <a:r>
              <a:rPr lang="ar-SA" sz="2000" dirty="0"/>
              <a:t>تسجيل الأدوية، </a:t>
            </a:r>
            <a:r>
              <a:rPr lang="ar-SA" sz="2000" dirty="0" smtClean="0"/>
              <a:t>والتفتيش، </a:t>
            </a:r>
            <a:r>
              <a:rPr lang="ar-SA" sz="2000" dirty="0"/>
              <a:t>والترويج، والاختيار، والشراء، </a:t>
            </a:r>
            <a:r>
              <a:rPr lang="ar-SA" sz="2000" dirty="0" smtClean="0"/>
              <a:t>والتوزيع</a:t>
            </a:r>
            <a:endParaRPr lang="ar-LY" sz="2000" dirty="0" smtClean="0"/>
          </a:p>
          <a:p>
            <a:pPr eaLnBrk="0" fontAlgn="base" hangingPunct="0">
              <a:lnSpc>
                <a:spcPct val="150000"/>
              </a:lnSpc>
              <a:spcBef>
                <a:spcPct val="0"/>
              </a:spcBef>
              <a:spcAft>
                <a:spcPct val="0"/>
              </a:spcAft>
            </a:pPr>
            <a:r>
              <a:rPr lang="ar-SA" sz="2000" dirty="0"/>
              <a:t>يثير التقييم </a:t>
            </a:r>
            <a:r>
              <a:rPr lang="ar-SA" sz="2000" dirty="0" smtClean="0"/>
              <a:t>قضايا </a:t>
            </a:r>
            <a:r>
              <a:rPr lang="ar-SA" sz="2000" dirty="0"/>
              <a:t>حساسة </a:t>
            </a:r>
            <a:r>
              <a:rPr lang="ar-SA" sz="2000" dirty="0" smtClean="0"/>
              <a:t>و</a:t>
            </a:r>
            <a:r>
              <a:rPr lang="ar-LY" sz="2000" dirty="0" smtClean="0"/>
              <a:t>يجب</a:t>
            </a:r>
            <a:r>
              <a:rPr lang="ar-SA" sz="2000" dirty="0" smtClean="0"/>
              <a:t> </a:t>
            </a:r>
            <a:r>
              <a:rPr lang="ar-SA" sz="2000" dirty="0"/>
              <a:t>إجراؤه بطريقة بناءة</a:t>
            </a:r>
            <a:endParaRPr lang="ar-LY" altLang="ar-LY" sz="2000" dirty="0" smtClean="0" bmk="">
              <a:latin typeface="Calibri" panose="020F0502020204030204" pitchFamily="34" charset="0"/>
              <a:ea typeface="Times New Roman" panose="02020603050405020304" pitchFamily="18" charset="0"/>
            </a:endParaRPr>
          </a:p>
          <a:p>
            <a:pPr eaLnBrk="0" fontAlgn="base" hangingPunct="0">
              <a:lnSpc>
                <a:spcPct val="150000"/>
              </a:lnSpc>
              <a:spcBef>
                <a:spcPct val="0"/>
              </a:spcBef>
              <a:spcAft>
                <a:spcPct val="0"/>
              </a:spcAft>
            </a:pPr>
            <a:r>
              <a:rPr lang="ar-SA" sz="2000" b="1" dirty="0"/>
              <a:t>تعزيز الحوكمة الرشيدة </a:t>
            </a:r>
            <a:r>
              <a:rPr lang="ar-SA" sz="2000" dirty="0"/>
              <a:t>والممارسات الأخلاقية في قطاع الأدوية </a:t>
            </a:r>
            <a:r>
              <a:rPr lang="ar-SA" sz="2000" dirty="0" smtClean="0"/>
              <a:t>العام</a:t>
            </a:r>
            <a:r>
              <a:rPr lang="ar-LY" sz="2000" dirty="0" smtClean="0"/>
              <a:t> (برنامج البنك الدولي للإدارة الرشيدة للأدوية)</a:t>
            </a:r>
          </a:p>
          <a:p>
            <a:pPr eaLnBrk="0" fontAlgn="base" hangingPunct="0">
              <a:lnSpc>
                <a:spcPct val="150000"/>
              </a:lnSpc>
              <a:spcBef>
                <a:spcPct val="0"/>
              </a:spcBef>
              <a:spcAft>
                <a:spcPct val="0"/>
              </a:spcAft>
            </a:pPr>
            <a:r>
              <a:rPr lang="ar-SA" sz="2000" dirty="0"/>
              <a:t>ضمان </a:t>
            </a:r>
            <a:r>
              <a:rPr lang="ar-SA" sz="2000" b="1" dirty="0"/>
              <a:t>وصول الأدوية الأساسية </a:t>
            </a:r>
            <a:r>
              <a:rPr lang="ar-SA" sz="2000" dirty="0"/>
              <a:t>إلى الأشخاص الذين يحتاجون إليها ، وليس السوق السوداء</a:t>
            </a:r>
            <a:endParaRPr lang="ar-LY" sz="2000" dirty="0" smtClean="0"/>
          </a:p>
          <a:p>
            <a:pPr eaLnBrk="0" fontAlgn="base" hangingPunct="0">
              <a:lnSpc>
                <a:spcPct val="150000"/>
              </a:lnSpc>
              <a:spcBef>
                <a:spcPct val="0"/>
              </a:spcBef>
              <a:spcAft>
                <a:spcPct val="0"/>
              </a:spcAft>
            </a:pPr>
            <a:r>
              <a:rPr lang="ar-SA" sz="2000" b="1" dirty="0"/>
              <a:t>زيادة الوعي </a:t>
            </a:r>
            <a:r>
              <a:rPr lang="ar-LY" sz="2000" dirty="0" smtClean="0"/>
              <a:t>حول </a:t>
            </a:r>
            <a:r>
              <a:rPr lang="ar-SA" sz="2000" dirty="0" smtClean="0"/>
              <a:t>إساءة </a:t>
            </a:r>
            <a:r>
              <a:rPr lang="ar-SA" sz="2000" dirty="0"/>
              <a:t>الاستخدام المحتملة في قطاع الأدوية </a:t>
            </a:r>
            <a:r>
              <a:rPr lang="ar-SA" sz="2000" dirty="0" smtClean="0"/>
              <a:t>العام</a:t>
            </a:r>
            <a:endParaRPr lang="ar-LY" sz="2000" dirty="0" smtClean="0"/>
          </a:p>
          <a:p>
            <a:pPr eaLnBrk="0" fontAlgn="base" hangingPunct="0">
              <a:lnSpc>
                <a:spcPct val="150000"/>
              </a:lnSpc>
              <a:spcBef>
                <a:spcPct val="0"/>
              </a:spcBef>
              <a:spcAft>
                <a:spcPct val="0"/>
              </a:spcAft>
            </a:pPr>
            <a:endParaRPr kumimoji="0" lang="en-US" altLang="ar-LY" sz="2000" i="0" strike="noStrike" cap="none" normalizeH="0" baseline="0" dirty="0" smtClean="0" bmk="">
              <a:ln>
                <a:noFill/>
              </a:ln>
              <a:effectLst/>
            </a:endParaRPr>
          </a:p>
        </p:txBody>
      </p:sp>
      <p:sp>
        <p:nvSpPr>
          <p:cNvPr id="8"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ال</a:t>
            </a:r>
            <a:r>
              <a:rPr lang="ar-LY" b="1" dirty="0">
                <a:solidFill>
                  <a:schemeClr val="bg1"/>
                </a:solidFill>
                <a:effectLst>
                  <a:outerShdw blurRad="38100" dist="38100" dir="2700000" algn="tl">
                    <a:srgbClr val="000000">
                      <a:alpha val="43137"/>
                    </a:srgbClr>
                  </a:outerShdw>
                </a:effectLst>
              </a:rPr>
              <a:t>ثالث</a:t>
            </a:r>
            <a:r>
              <a:rPr lang="ar-EG" b="1" dirty="0">
                <a:solidFill>
                  <a:schemeClr val="bg1"/>
                </a:solidFill>
                <a:effectLst>
                  <a:outerShdw blurRad="38100" dist="38100" dir="2700000" algn="tl">
                    <a:srgbClr val="000000">
                      <a:alpha val="43137"/>
                    </a:srgbClr>
                  </a:outerShdw>
                </a:effectLst>
              </a:rPr>
              <a:t>: </a:t>
            </a:r>
            <a:r>
              <a:rPr lang="ar-LY" b="1" dirty="0">
                <a:solidFill>
                  <a:schemeClr val="bg1"/>
                </a:solidFill>
                <a:effectLst>
                  <a:outerShdw blurRad="38100" dist="38100" dir="2700000" algn="tl">
                    <a:srgbClr val="000000">
                      <a:alpha val="43137"/>
                    </a:srgbClr>
                  </a:outerShdw>
                </a:effectLst>
              </a:rPr>
              <a:t>المنتجات الطبية والتطعيمات والتقنيات الصحية</a:t>
            </a:r>
            <a:endParaRPr lang="en-US" dirty="0">
              <a:solidFill>
                <a:schemeClr val="bg1"/>
              </a:solidFill>
              <a:effectLst>
                <a:outerShdw blurRad="38100" dist="38100" dir="2700000" algn="tl">
                  <a:srgbClr val="000000">
                    <a:alpha val="43137"/>
                  </a:srgbClr>
                </a:outerShdw>
              </a:effectLst>
            </a:endParaRPr>
          </a:p>
        </p:txBody>
      </p:sp>
      <p:sp>
        <p:nvSpPr>
          <p:cNvPr id="12" name="Title 1"/>
          <p:cNvSpPr txBox="1">
            <a:spLocks/>
          </p:cNvSpPr>
          <p:nvPr/>
        </p:nvSpPr>
        <p:spPr>
          <a:xfrm>
            <a:off x="263236" y="5902037"/>
            <a:ext cx="5817588" cy="872835"/>
          </a:xfrm>
          <a:prstGeom prst="rect">
            <a:avLst/>
          </a:prstGeom>
          <a:solidFill>
            <a:srgbClr val="FFFAEB"/>
          </a:solidFill>
          <a:ln w="28575">
            <a:solidFill>
              <a:srgbClr val="002060"/>
            </a:solidFill>
          </a:ln>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400" b="1" dirty="0">
                <a:solidFill>
                  <a:srgbClr val="00B050"/>
                </a:solidFill>
              </a:rPr>
              <a:t>قطاع الأدوية</a:t>
            </a:r>
            <a:r>
              <a:rPr lang="ar-LY" sz="2400" b="1" dirty="0">
                <a:solidFill>
                  <a:srgbClr val="00B050"/>
                </a:solidFill>
              </a:rPr>
              <a:t> يعد</a:t>
            </a:r>
            <a:r>
              <a:rPr lang="ar-SA" sz="2400" b="1" dirty="0">
                <a:solidFill>
                  <a:srgbClr val="00B050"/>
                </a:solidFill>
              </a:rPr>
              <a:t> قطاع</a:t>
            </a:r>
            <a:r>
              <a:rPr lang="ar-LY" sz="2400" b="1" dirty="0">
                <a:solidFill>
                  <a:srgbClr val="00B050"/>
                </a:solidFill>
              </a:rPr>
              <a:t>ا</a:t>
            </a:r>
            <a:r>
              <a:rPr lang="ar-SA" sz="2400" b="1" dirty="0">
                <a:solidFill>
                  <a:srgbClr val="00B050"/>
                </a:solidFill>
              </a:rPr>
              <a:t> شديد التعرض للفساد والممارسات غير الأخلاقية</a:t>
            </a:r>
            <a:r>
              <a:rPr lang="ar-LY" sz="2400" b="1" dirty="0">
                <a:solidFill>
                  <a:srgbClr val="00B050"/>
                </a:solidFill>
              </a:rPr>
              <a:t>، ما يؤثر سلباً </a:t>
            </a:r>
            <a:r>
              <a:rPr lang="ar-SA" sz="2400" b="1" dirty="0">
                <a:solidFill>
                  <a:srgbClr val="00B050"/>
                </a:solidFill>
              </a:rPr>
              <a:t>على حصول المرضى </a:t>
            </a:r>
            <a:endParaRPr lang="ar-LY" sz="2400" b="1" dirty="0">
              <a:solidFill>
                <a:srgbClr val="00B050"/>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12" y="2147455"/>
            <a:ext cx="5774278" cy="3643745"/>
          </a:xfrm>
          <a:prstGeom prst="rect">
            <a:avLst/>
          </a:prstGeom>
          <a:ln w="28575">
            <a:solidFill>
              <a:srgbClr val="002060"/>
            </a:solidFill>
          </a:ln>
        </p:spPr>
      </p:pic>
      <p:sp>
        <p:nvSpPr>
          <p:cNvPr id="15" name="Content Placeholder 2"/>
          <p:cNvSpPr txBox="1">
            <a:spLocks/>
          </p:cNvSpPr>
          <p:nvPr/>
        </p:nvSpPr>
        <p:spPr>
          <a:xfrm>
            <a:off x="387916" y="1052943"/>
            <a:ext cx="5749646" cy="997529"/>
          </a:xfrm>
          <a:prstGeom prst="rect">
            <a:avLst/>
          </a:prstGeom>
          <a:solidFill>
            <a:srgbClr val="F0F8EC"/>
          </a:solidFill>
          <a:ln w="28575">
            <a:solidFill>
              <a:srgbClr val="002060"/>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10000"/>
              </a:lnSpc>
              <a:spcBef>
                <a:spcPct val="0"/>
              </a:spcBef>
              <a:spcAft>
                <a:spcPct val="0"/>
              </a:spcAft>
              <a:buFont typeface="Arial" panose="020B0604020202020204" pitchFamily="34" charset="0"/>
              <a:buNone/>
            </a:pPr>
            <a:r>
              <a:rPr lang="ar-LY" sz="2300" b="1" dirty="0" smtClean="0">
                <a:solidFill>
                  <a:srgbClr val="C00000"/>
                </a:solidFill>
              </a:rPr>
              <a:t>منتجات</a:t>
            </a:r>
            <a:r>
              <a:rPr lang="ar-SA" sz="2300" b="1" dirty="0" smtClean="0">
                <a:solidFill>
                  <a:srgbClr val="C00000"/>
                </a:solidFill>
              </a:rPr>
              <a:t> آمنة وفعالة</a:t>
            </a:r>
            <a:r>
              <a:rPr lang="ar-LY" sz="2300" b="1" dirty="0" smtClean="0">
                <a:solidFill>
                  <a:srgbClr val="C00000"/>
                </a:solidFill>
              </a:rPr>
              <a:t> ومتوفرة</a:t>
            </a:r>
            <a:r>
              <a:rPr lang="ar-SA" sz="2300" b="1" dirty="0" smtClean="0">
                <a:solidFill>
                  <a:srgbClr val="C00000"/>
                </a:solidFill>
              </a:rPr>
              <a:t> وبالجودة المطلوبة وذات الأسعار المعقولة والاستخدام المناسب والرشيد</a:t>
            </a:r>
            <a:endParaRPr lang="ar-LY" altLang="ar-LY" sz="2300" dirty="0" smtClean="0" bmk="">
              <a:solidFill>
                <a:srgbClr val="C00000"/>
              </a:solidFill>
            </a:endParaRPr>
          </a:p>
          <a:p>
            <a:pPr eaLnBrk="0" fontAlgn="base" hangingPunct="0">
              <a:lnSpc>
                <a:spcPct val="110000"/>
              </a:lnSpc>
              <a:spcBef>
                <a:spcPct val="0"/>
              </a:spcBef>
              <a:spcAft>
                <a:spcPct val="0"/>
              </a:spcAft>
            </a:pPr>
            <a:endParaRPr lang="ar-LY" altLang="ar-LY" sz="2300" dirty="0" smtClean="0" bmk="">
              <a:solidFill>
                <a:srgbClr val="C00000"/>
              </a:solidFill>
              <a:latin typeface="Arial" panose="020B0604020202020204" pitchFamily="34" charset="0"/>
            </a:endParaRPr>
          </a:p>
        </p:txBody>
      </p:sp>
    </p:spTree>
    <p:extLst>
      <p:ext uri="{BB962C8B-B14F-4D97-AF65-F5344CB8AC3E}">
        <p14:creationId xmlns:p14="http://schemas.microsoft.com/office/powerpoint/2010/main" val="36896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9" name="Content Placeholder 2"/>
          <p:cNvSpPr>
            <a:spLocks noGrp="1"/>
          </p:cNvSpPr>
          <p:nvPr>
            <p:ph idx="1"/>
          </p:nvPr>
        </p:nvSpPr>
        <p:spPr>
          <a:xfrm>
            <a:off x="7123701" y="1399302"/>
            <a:ext cx="4905827" cy="5181807"/>
          </a:xfrm>
          <a:solidFill>
            <a:srgbClr val="FFFAEB"/>
          </a:solidFill>
          <a:ln w="28575">
            <a:solidFill>
              <a:schemeClr val="tx1"/>
            </a:solidFill>
          </a:ln>
        </p:spPr>
        <p:txBody>
          <a:bodyPr>
            <a:normAutofit/>
          </a:bodyPr>
          <a:lstStyle/>
          <a:p>
            <a:pPr marL="0" indent="0" eaLnBrk="0" fontAlgn="base" hangingPunct="0">
              <a:lnSpc>
                <a:spcPct val="150000"/>
              </a:lnSpc>
              <a:spcBef>
                <a:spcPct val="0"/>
              </a:spcBef>
              <a:spcAft>
                <a:spcPct val="0"/>
              </a:spcAft>
              <a:buNone/>
            </a:pPr>
            <a:r>
              <a:rPr lang="ar-LY" altLang="ar-LY" sz="2000" b="1" dirty="0" smtClean="0" bmk="">
                <a:solidFill>
                  <a:srgbClr val="0070C0"/>
                </a:solidFill>
                <a:latin typeface="Arial" panose="020B0604020202020204" pitchFamily="34" charset="0"/>
              </a:rPr>
              <a:t>غياب</a:t>
            </a:r>
            <a:r>
              <a:rPr lang="ar-SA" altLang="ar-LY" sz="2000" b="1" dirty="0" smtClean="0" bmk="">
                <a:solidFill>
                  <a:srgbClr val="0070C0"/>
                </a:solidFill>
                <a:latin typeface="Arial" panose="020B0604020202020204" pitchFamily="34" charset="0"/>
              </a:rPr>
              <a:t> </a:t>
            </a:r>
            <a:r>
              <a:rPr lang="ar-SA" altLang="ar-LY" sz="2000" b="1" dirty="0" bmk="">
                <a:solidFill>
                  <a:srgbClr val="0070C0"/>
                </a:solidFill>
                <a:latin typeface="Arial" panose="020B0604020202020204" pitchFamily="34" charset="0"/>
              </a:rPr>
              <a:t>صناعة ليبية للمنتجات </a:t>
            </a:r>
            <a:r>
              <a:rPr lang="ar-SA" altLang="ar-LY" sz="2000" b="1" dirty="0" smtClean="0" bmk="">
                <a:solidFill>
                  <a:srgbClr val="0070C0"/>
                </a:solidFill>
                <a:latin typeface="Arial" panose="020B0604020202020204" pitchFamily="34" charset="0"/>
              </a:rPr>
              <a:t>الطبية</a:t>
            </a:r>
            <a:r>
              <a:rPr lang="ar-LY" altLang="ar-LY" sz="2000" b="1" dirty="0" smtClean="0" bmk="">
                <a:solidFill>
                  <a:srgbClr val="0070C0"/>
                </a:solidFill>
                <a:latin typeface="Arial" panose="020B0604020202020204" pitchFamily="34" charset="0"/>
              </a:rPr>
              <a:t>:</a:t>
            </a:r>
            <a:r>
              <a:rPr lang="ar-SA" altLang="ar-LY" sz="2000" b="1" dirty="0" smtClean="0" bmk="">
                <a:solidFill>
                  <a:srgbClr val="0070C0"/>
                </a:solidFill>
                <a:latin typeface="Arial" panose="020B0604020202020204" pitchFamily="34" charset="0"/>
              </a:rPr>
              <a:t> والتي</a:t>
            </a:r>
            <a:r>
              <a:rPr lang="ar-LY" altLang="ar-LY" sz="2000" b="1" dirty="0" smtClean="0" bmk="">
                <a:solidFill>
                  <a:srgbClr val="0070C0"/>
                </a:solidFill>
                <a:latin typeface="Arial" panose="020B0604020202020204" pitchFamily="34" charset="0"/>
              </a:rPr>
              <a:t> ستحقق</a:t>
            </a:r>
            <a:r>
              <a:rPr lang="ar-LY" altLang="ar-LY" sz="2000" b="1" dirty="0" bmk="">
                <a:solidFill>
                  <a:srgbClr val="0070C0"/>
                </a:solidFill>
                <a:latin typeface="Arial" panose="020B0604020202020204" pitchFamily="34" charset="0"/>
              </a:rPr>
              <a:t>:</a:t>
            </a:r>
            <a:r>
              <a:rPr lang="en-US" altLang="ar-LY" sz="2000" dirty="0" smtClean="0" bmk="">
                <a:solidFill>
                  <a:srgbClr val="0070C0"/>
                </a:solidFill>
                <a:latin typeface="Calibri" panose="020F0502020204030204" pitchFamily="34" charset="0"/>
                <a:ea typeface="Times New Roman" panose="02020603050405020304" pitchFamily="18" charset="0"/>
              </a:rPr>
              <a:t> </a:t>
            </a:r>
          </a:p>
          <a:p>
            <a:pPr eaLnBrk="0" fontAlgn="base" hangingPunct="0">
              <a:lnSpc>
                <a:spcPct val="150000"/>
              </a:lnSpc>
              <a:spcBef>
                <a:spcPct val="0"/>
              </a:spcBef>
              <a:spcAft>
                <a:spcPct val="0"/>
              </a:spcAft>
            </a:pPr>
            <a:r>
              <a:rPr lang="ar-SA" altLang="ar-LY" sz="2000" b="1" dirty="0" smtClean="0" bmk="">
                <a:latin typeface="Calibri" panose="020F0502020204030204" pitchFamily="34" charset="0"/>
                <a:ea typeface="Times New Roman" panose="02020603050405020304" pitchFamily="18" charset="0"/>
              </a:rPr>
              <a:t>الأمن </a:t>
            </a:r>
            <a:r>
              <a:rPr lang="ar-SA" altLang="ar-LY" sz="2000" b="1" dirty="0" bmk="">
                <a:latin typeface="Calibri" panose="020F0502020204030204" pitchFamily="34" charset="0"/>
                <a:ea typeface="Times New Roman" panose="02020603050405020304" pitchFamily="18" charset="0"/>
              </a:rPr>
              <a:t>الدوائي </a:t>
            </a:r>
            <a:r>
              <a:rPr lang="ar-SA" altLang="ar-LY" sz="2000" dirty="0" bmk="">
                <a:latin typeface="Calibri" panose="020F0502020204030204" pitchFamily="34" charset="0"/>
                <a:ea typeface="Times New Roman" panose="02020603050405020304" pitchFamily="18" charset="0"/>
              </a:rPr>
              <a:t>الليبي </a:t>
            </a:r>
            <a:r>
              <a:rPr lang="ar-SA" altLang="ar-LY" sz="2000" dirty="0" smtClean="0" bmk="">
                <a:latin typeface="Calibri" panose="020F0502020204030204" pitchFamily="34" charset="0"/>
                <a:ea typeface="Times New Roman" panose="02020603050405020304" pitchFamily="18" charset="0"/>
              </a:rPr>
              <a:t>والقومي</a:t>
            </a:r>
            <a:endParaRPr lang="ar-LY" altLang="ar-LY" sz="2000" dirty="0" smtClean="0" bmk="">
              <a:latin typeface="Calibri" panose="020F0502020204030204" pitchFamily="34" charset="0"/>
              <a:ea typeface="Times New Roman" panose="02020603050405020304" pitchFamily="18" charset="0"/>
            </a:endParaRPr>
          </a:p>
          <a:p>
            <a:pPr eaLnBrk="0" fontAlgn="base" hangingPunct="0">
              <a:lnSpc>
                <a:spcPct val="150000"/>
              </a:lnSpc>
              <a:spcBef>
                <a:spcPct val="0"/>
              </a:spcBef>
              <a:spcAft>
                <a:spcPct val="0"/>
              </a:spcAft>
            </a:pPr>
            <a:r>
              <a:rPr lang="ar-SA" altLang="ar-LY" sz="2000" b="1" dirty="0" smtClean="0" bmk="">
                <a:latin typeface="Calibri" panose="020F0502020204030204" pitchFamily="34" charset="0"/>
                <a:ea typeface="Times New Roman" panose="02020603050405020304" pitchFamily="18" charset="0"/>
              </a:rPr>
              <a:t>مواجهة</a:t>
            </a:r>
            <a:r>
              <a:rPr lang="ar-LY" altLang="ar-LY" sz="2000" b="1" dirty="0" smtClean="0" bmk="">
                <a:latin typeface="Calibri" panose="020F0502020204030204" pitchFamily="34" charset="0"/>
                <a:ea typeface="Times New Roman" panose="02020603050405020304" pitchFamily="18" charset="0"/>
              </a:rPr>
              <a:t> أفضل</a:t>
            </a:r>
            <a:r>
              <a:rPr lang="ar-SA" altLang="ar-LY" sz="2000" b="1" dirty="0" smtClean="0" bmk="">
                <a:latin typeface="Calibri" panose="020F0502020204030204" pitchFamily="34" charset="0"/>
                <a:ea typeface="Times New Roman" panose="02020603050405020304" pitchFamily="18" charset="0"/>
              </a:rPr>
              <a:t> </a:t>
            </a:r>
            <a:r>
              <a:rPr lang="ar-LY" altLang="ar-LY" sz="2000" b="1" dirty="0" bmk="">
                <a:latin typeface="Calibri" panose="020F0502020204030204" pitchFamily="34" charset="0"/>
                <a:ea typeface="Times New Roman" panose="02020603050405020304" pitchFamily="18" charset="0"/>
              </a:rPr>
              <a:t>ل</a:t>
            </a:r>
            <a:r>
              <a:rPr lang="ar-SA" altLang="ar-LY" sz="2000" b="1" dirty="0" smtClean="0" bmk="">
                <a:latin typeface="Calibri" panose="020F0502020204030204" pitchFamily="34" charset="0"/>
                <a:ea typeface="Times New Roman" panose="02020603050405020304" pitchFamily="18" charset="0"/>
              </a:rPr>
              <a:t>لكوارث </a:t>
            </a:r>
            <a:r>
              <a:rPr lang="ar-SA" altLang="ar-LY" sz="2000" dirty="0" bmk="">
                <a:latin typeface="Calibri" panose="020F0502020204030204" pitchFamily="34" charset="0"/>
                <a:ea typeface="Times New Roman" panose="02020603050405020304" pitchFamily="18" charset="0"/>
              </a:rPr>
              <a:t>والأزمات والطوارئ </a:t>
            </a:r>
            <a:r>
              <a:rPr lang="ar-SA" altLang="ar-LY" sz="2000" dirty="0" smtClean="0" bmk="">
                <a:latin typeface="Calibri" panose="020F0502020204030204" pitchFamily="34" charset="0"/>
                <a:ea typeface="Times New Roman" panose="02020603050405020304" pitchFamily="18" charset="0"/>
              </a:rPr>
              <a:t>الصحية</a:t>
            </a:r>
            <a:endParaRPr lang="ar-LY" altLang="ar-LY" sz="2000" dirty="0" smtClean="0" bmk="">
              <a:latin typeface="Calibri" panose="020F0502020204030204" pitchFamily="34" charset="0"/>
              <a:ea typeface="Times New Roman" panose="02020603050405020304" pitchFamily="18" charset="0"/>
            </a:endParaRPr>
          </a:p>
          <a:p>
            <a:pPr eaLnBrk="0" fontAlgn="base" hangingPunct="0">
              <a:lnSpc>
                <a:spcPct val="150000"/>
              </a:lnSpc>
              <a:spcBef>
                <a:spcPct val="0"/>
              </a:spcBef>
              <a:spcAft>
                <a:spcPct val="0"/>
              </a:spcAft>
            </a:pPr>
            <a:r>
              <a:rPr lang="ar-SA" altLang="ar-LY" sz="2000" b="1" dirty="0" smtClean="0" bmk="">
                <a:latin typeface="Calibri" panose="020F0502020204030204" pitchFamily="34" charset="0"/>
                <a:ea typeface="Times New Roman" panose="02020603050405020304" pitchFamily="18" charset="0"/>
              </a:rPr>
              <a:t>مردود اقتصادي </a:t>
            </a:r>
            <a:r>
              <a:rPr lang="ar-SA" altLang="ar-LY" sz="2000" dirty="0" smtClean="0" bmk="">
                <a:latin typeface="Calibri" panose="020F0502020204030204" pitchFamily="34" charset="0"/>
                <a:ea typeface="Times New Roman" panose="02020603050405020304" pitchFamily="18" charset="0"/>
              </a:rPr>
              <a:t>إيجابي </a:t>
            </a:r>
            <a:endParaRPr lang="ar-LY" altLang="ar-LY" sz="2000" dirty="0" smtClean="0" bmk="">
              <a:latin typeface="Calibri" panose="020F0502020204030204" pitchFamily="34" charset="0"/>
              <a:ea typeface="Times New Roman" panose="02020603050405020304" pitchFamily="18" charset="0"/>
            </a:endParaRPr>
          </a:p>
          <a:p>
            <a:pPr eaLnBrk="0" fontAlgn="base" hangingPunct="0">
              <a:lnSpc>
                <a:spcPct val="150000"/>
              </a:lnSpc>
              <a:spcBef>
                <a:spcPct val="0"/>
              </a:spcBef>
              <a:spcAft>
                <a:spcPct val="0"/>
              </a:spcAft>
            </a:pPr>
            <a:r>
              <a:rPr lang="ar-SA" altLang="ar-LY" sz="2000" dirty="0" smtClean="0" bmk="">
                <a:latin typeface="Calibri" panose="020F0502020204030204" pitchFamily="34" charset="0"/>
                <a:ea typeface="Times New Roman" panose="02020603050405020304" pitchFamily="18" charset="0"/>
              </a:rPr>
              <a:t>تطور </a:t>
            </a:r>
            <a:r>
              <a:rPr lang="ar-SA" altLang="ar-LY" sz="2000" dirty="0" bmk="">
                <a:latin typeface="Calibri" panose="020F0502020204030204" pitchFamily="34" charset="0"/>
                <a:ea typeface="Times New Roman" panose="02020603050405020304" pitchFamily="18" charset="0"/>
              </a:rPr>
              <a:t>في </a:t>
            </a:r>
            <a:r>
              <a:rPr lang="ar-SA" altLang="ar-LY" sz="2000" b="1" dirty="0" smtClean="0" bmk="">
                <a:latin typeface="Calibri" panose="020F0502020204030204" pitchFamily="34" charset="0"/>
                <a:ea typeface="Times New Roman" panose="02020603050405020304" pitchFamily="18" charset="0"/>
              </a:rPr>
              <a:t>استثمار </a:t>
            </a:r>
            <a:r>
              <a:rPr lang="ar-SA" altLang="ar-LY" sz="2000" b="1" dirty="0" bmk="">
                <a:latin typeface="Calibri" panose="020F0502020204030204" pitchFamily="34" charset="0"/>
                <a:ea typeface="Times New Roman" panose="02020603050405020304" pitchFamily="18" charset="0"/>
              </a:rPr>
              <a:t>الكوادر </a:t>
            </a:r>
            <a:r>
              <a:rPr lang="ar-SA" altLang="ar-LY" sz="2000" dirty="0" bmk="">
                <a:latin typeface="Calibri" panose="020F0502020204030204" pitchFamily="34" charset="0"/>
                <a:ea typeface="Times New Roman" panose="02020603050405020304" pitchFamily="18" charset="0"/>
              </a:rPr>
              <a:t>والشركات العامة والخاصة وخلق فرص </a:t>
            </a:r>
            <a:r>
              <a:rPr lang="ar-SA" altLang="ar-LY" sz="2000" dirty="0" smtClean="0" bmk="">
                <a:latin typeface="Calibri" panose="020F0502020204030204" pitchFamily="34" charset="0"/>
                <a:ea typeface="Times New Roman" panose="02020603050405020304" pitchFamily="18" charset="0"/>
              </a:rPr>
              <a:t>عمل</a:t>
            </a:r>
            <a:endParaRPr lang="ar-LY" altLang="ar-LY" sz="2000" dirty="0" smtClean="0" bmk="">
              <a:latin typeface="Calibri" panose="020F0502020204030204" pitchFamily="34" charset="0"/>
              <a:ea typeface="Times New Roman" panose="02020603050405020304" pitchFamily="18" charset="0"/>
            </a:endParaRPr>
          </a:p>
          <a:p>
            <a:pPr eaLnBrk="0" fontAlgn="base" hangingPunct="0">
              <a:lnSpc>
                <a:spcPct val="150000"/>
              </a:lnSpc>
              <a:spcBef>
                <a:spcPct val="0"/>
              </a:spcBef>
              <a:spcAft>
                <a:spcPct val="0"/>
              </a:spcAft>
            </a:pPr>
            <a:r>
              <a:rPr lang="ar-SA" altLang="ar-LY" sz="2000" b="1" dirty="0" smtClean="0" bmk="">
                <a:latin typeface="Calibri" panose="020F0502020204030204" pitchFamily="34" charset="0"/>
                <a:ea typeface="Times New Roman" panose="02020603050405020304" pitchFamily="18" charset="0"/>
              </a:rPr>
              <a:t>محاربة </a:t>
            </a:r>
            <a:r>
              <a:rPr lang="ar-SA" altLang="ar-LY" sz="2000" b="1" dirty="0" bmk="">
                <a:latin typeface="Calibri" panose="020F0502020204030204" pitchFamily="34" charset="0"/>
                <a:ea typeface="Times New Roman" panose="02020603050405020304" pitchFamily="18" charset="0"/>
              </a:rPr>
              <a:t>تهريب</a:t>
            </a:r>
            <a:r>
              <a:rPr kumimoji="0" lang="en-US" altLang="ar-LY" sz="2000" b="1" i="0" strike="noStrike" cap="none" normalizeH="0" baseline="0" dirty="0" smtClean="0" bmk="">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ar-SA" altLang="ar-LY" sz="2000" i="0" strike="noStrike" cap="none" normalizeH="0" baseline="0" dirty="0" smtClean="0" bmk="">
                <a:ln>
                  <a:noFill/>
                </a:ln>
                <a:effectLst/>
                <a:latin typeface="Calibri" panose="020F0502020204030204" pitchFamily="34" charset="0"/>
                <a:ea typeface="Times New Roman" panose="02020603050405020304" pitchFamily="18" charset="0"/>
                <a:cs typeface="Calibri" panose="020F0502020204030204" pitchFamily="34" charset="0"/>
              </a:rPr>
              <a:t>المنتج الطبي المستورد المزور ودون المستوي -غير المس</a:t>
            </a:r>
            <a:r>
              <a:rPr kumimoji="0" lang="ar-LY" altLang="ar-LY" sz="2000" i="0" strike="noStrike" cap="none" normalizeH="0" baseline="0" dirty="0" smtClean="0" bmk="">
                <a:ln>
                  <a:noFill/>
                </a:ln>
                <a:effectLst/>
                <a:latin typeface="Calibri" panose="020F0502020204030204" pitchFamily="34" charset="0"/>
                <a:ea typeface="Times New Roman" panose="02020603050405020304" pitchFamily="18" charset="0"/>
                <a:cs typeface="Calibri" panose="020F0502020204030204" pitchFamily="34" charset="0"/>
              </a:rPr>
              <a:t>ج</a:t>
            </a:r>
            <a:r>
              <a:rPr kumimoji="0" lang="ar-SA" altLang="ar-LY" sz="2000" i="0" strike="noStrike" cap="none" normalizeH="0" baseline="0" dirty="0" smtClean="0" bmk="">
                <a:ln>
                  <a:noFill/>
                </a:ln>
                <a:effectLst/>
                <a:latin typeface="Calibri" panose="020F0502020204030204" pitchFamily="34" charset="0"/>
                <a:ea typeface="Times New Roman" panose="02020603050405020304" pitchFamily="18" charset="0"/>
                <a:cs typeface="Calibri" panose="020F0502020204030204" pitchFamily="34" charset="0"/>
              </a:rPr>
              <a:t>ل -غير المرخص</a:t>
            </a:r>
            <a:endParaRPr kumimoji="0" lang="ar-LY" altLang="ar-LY" sz="2000" i="0" strike="noStrike" cap="none" normalizeH="0" baseline="0" dirty="0" smtClean="0" bmk="">
              <a:ln>
                <a:noFill/>
              </a:ln>
              <a:effectLst/>
              <a:latin typeface="Calibri" panose="020F0502020204030204" pitchFamily="34" charset="0"/>
              <a:ea typeface="Times New Roman" panose="02020603050405020304" pitchFamily="18" charset="0"/>
              <a:cs typeface="Calibri" panose="020F0502020204030204" pitchFamily="34" charset="0"/>
            </a:endParaRPr>
          </a:p>
          <a:p>
            <a:pPr eaLnBrk="0" fontAlgn="base" hangingPunct="0">
              <a:lnSpc>
                <a:spcPct val="150000"/>
              </a:lnSpc>
              <a:spcBef>
                <a:spcPct val="0"/>
              </a:spcBef>
              <a:spcAft>
                <a:spcPct val="0"/>
              </a:spcAft>
            </a:pPr>
            <a:r>
              <a:rPr kumimoji="0" lang="ar-SA" altLang="ar-LY" sz="2000" b="1" i="0" strike="noStrike" cap="none" normalizeH="0" baseline="0" dirty="0" smtClean="0" bmk="">
                <a:ln>
                  <a:noFill/>
                </a:ln>
                <a:effectLst/>
                <a:latin typeface="Calibri" panose="020F0502020204030204" pitchFamily="34" charset="0"/>
                <a:ea typeface="Times New Roman" panose="02020603050405020304" pitchFamily="18" charset="0"/>
                <a:cs typeface="Calibri" panose="020F0502020204030204" pitchFamily="34" charset="0"/>
              </a:rPr>
              <a:t>خفض الأسعار</a:t>
            </a:r>
            <a:endParaRPr kumimoji="0" lang="ar-LY" altLang="ar-LY" sz="2000" b="1" i="0" strike="noStrike" cap="none" normalizeH="0" baseline="0" dirty="0" smtClean="0" bmk="">
              <a:ln>
                <a:noFill/>
              </a:ln>
              <a:effectLst/>
              <a:latin typeface="Calibri" panose="020F0502020204030204" pitchFamily="34" charset="0"/>
              <a:ea typeface="Times New Roman" panose="02020603050405020304" pitchFamily="18" charset="0"/>
              <a:cs typeface="Calibri" panose="020F0502020204030204" pitchFamily="34" charset="0"/>
            </a:endParaRPr>
          </a:p>
          <a:p>
            <a:pPr eaLnBrk="0" fontAlgn="base" hangingPunct="0">
              <a:lnSpc>
                <a:spcPct val="150000"/>
              </a:lnSpc>
              <a:spcBef>
                <a:spcPct val="0"/>
              </a:spcBef>
              <a:spcAft>
                <a:spcPct val="0"/>
              </a:spcAft>
            </a:pPr>
            <a:r>
              <a:rPr kumimoji="0" lang="ar-LY" altLang="ar-LY" sz="2000" i="0" strike="noStrike" cap="none" normalizeH="0" baseline="0" dirty="0" smtClean="0" bmk="">
                <a:ln>
                  <a:noFill/>
                </a:ln>
                <a:effectLst/>
                <a:latin typeface="Calibri" panose="020F0502020204030204" pitchFamily="34" charset="0"/>
                <a:ea typeface="Times New Roman" panose="02020603050405020304" pitchFamily="18" charset="0"/>
                <a:cs typeface="Calibri" panose="020F0502020204030204" pitchFamily="34" charset="0"/>
              </a:rPr>
              <a:t>قدر من </a:t>
            </a:r>
            <a:r>
              <a:rPr kumimoji="0" lang="ar-LY" altLang="ar-LY" sz="2000" b="1" i="0" strike="noStrike" cap="none" normalizeH="0" baseline="0" dirty="0" smtClean="0" bmk="">
                <a:ln>
                  <a:noFill/>
                </a:ln>
                <a:effectLst/>
                <a:latin typeface="Calibri" panose="020F0502020204030204" pitchFamily="34" charset="0"/>
                <a:ea typeface="Times New Roman" panose="02020603050405020304" pitchFamily="18" charset="0"/>
                <a:cs typeface="Calibri" panose="020F0502020204030204" pitchFamily="34" charset="0"/>
              </a:rPr>
              <a:t>الاستقلالية والحرية</a:t>
            </a:r>
            <a:endParaRPr lang="en-US" altLang="ar-LY" sz="2000" b="1" dirty="0" bmk=""/>
          </a:p>
          <a:p>
            <a:pPr marL="0" indent="0" eaLnBrk="0" fontAlgn="base" hangingPunct="0">
              <a:lnSpc>
                <a:spcPct val="150000"/>
              </a:lnSpc>
              <a:spcBef>
                <a:spcPct val="0"/>
              </a:spcBef>
              <a:spcAft>
                <a:spcPct val="0"/>
              </a:spcAft>
              <a:buNone/>
            </a:pPr>
            <a:endParaRPr kumimoji="0" lang="en-US" altLang="ar-LY" sz="2000" i="0" strike="noStrike" cap="none" normalizeH="0" baseline="0" dirty="0" smtClean="0" bmk="">
              <a:ln>
                <a:noFill/>
              </a:ln>
              <a:effectLst/>
            </a:endParaRPr>
          </a:p>
        </p:txBody>
      </p:sp>
      <p:sp>
        <p:nvSpPr>
          <p:cNvPr id="8"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ال</a:t>
            </a:r>
            <a:r>
              <a:rPr lang="ar-LY" b="1" dirty="0">
                <a:solidFill>
                  <a:schemeClr val="bg1"/>
                </a:solidFill>
                <a:effectLst>
                  <a:outerShdw blurRad="38100" dist="38100" dir="2700000" algn="tl">
                    <a:srgbClr val="000000">
                      <a:alpha val="43137"/>
                    </a:srgbClr>
                  </a:outerShdw>
                </a:effectLst>
              </a:rPr>
              <a:t>ثالث</a:t>
            </a:r>
            <a:r>
              <a:rPr lang="ar-EG" b="1" dirty="0">
                <a:solidFill>
                  <a:schemeClr val="bg1"/>
                </a:solidFill>
                <a:effectLst>
                  <a:outerShdw blurRad="38100" dist="38100" dir="2700000" algn="tl">
                    <a:srgbClr val="000000">
                      <a:alpha val="43137"/>
                    </a:srgbClr>
                  </a:outerShdw>
                </a:effectLst>
              </a:rPr>
              <a:t>: </a:t>
            </a:r>
            <a:r>
              <a:rPr lang="ar-LY" b="1" dirty="0">
                <a:solidFill>
                  <a:schemeClr val="bg1"/>
                </a:solidFill>
                <a:effectLst>
                  <a:outerShdw blurRad="38100" dist="38100" dir="2700000" algn="tl">
                    <a:srgbClr val="000000">
                      <a:alpha val="43137"/>
                    </a:srgbClr>
                  </a:outerShdw>
                </a:effectLst>
              </a:rPr>
              <a:t>المنتجات الطبية والتطعيمات والتقنيات الصحية</a:t>
            </a:r>
            <a:endParaRPr lang="en-US" dirty="0">
              <a:solidFill>
                <a:schemeClr val="bg1"/>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12" y="2147455"/>
            <a:ext cx="5774278" cy="3643745"/>
          </a:xfrm>
          <a:prstGeom prst="rect">
            <a:avLst/>
          </a:prstGeom>
          <a:ln w="28575">
            <a:solidFill>
              <a:srgbClr val="002060"/>
            </a:solidFill>
          </a:ln>
        </p:spPr>
      </p:pic>
      <p:sp>
        <p:nvSpPr>
          <p:cNvPr id="13" name="Content Placeholder 2"/>
          <p:cNvSpPr txBox="1">
            <a:spLocks/>
          </p:cNvSpPr>
          <p:nvPr/>
        </p:nvSpPr>
        <p:spPr>
          <a:xfrm>
            <a:off x="387916" y="1052943"/>
            <a:ext cx="5749646" cy="997529"/>
          </a:xfrm>
          <a:prstGeom prst="rect">
            <a:avLst/>
          </a:prstGeom>
          <a:solidFill>
            <a:srgbClr val="F0F8EC"/>
          </a:solidFill>
          <a:ln w="28575">
            <a:solidFill>
              <a:srgbClr val="002060"/>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10000"/>
              </a:lnSpc>
              <a:spcBef>
                <a:spcPct val="0"/>
              </a:spcBef>
              <a:spcAft>
                <a:spcPct val="0"/>
              </a:spcAft>
              <a:buFont typeface="Arial" panose="020B0604020202020204" pitchFamily="34" charset="0"/>
              <a:buNone/>
            </a:pPr>
            <a:r>
              <a:rPr lang="ar-LY" sz="2300" b="1" dirty="0" smtClean="0">
                <a:solidFill>
                  <a:srgbClr val="C00000"/>
                </a:solidFill>
              </a:rPr>
              <a:t>منتجات</a:t>
            </a:r>
            <a:r>
              <a:rPr lang="ar-SA" sz="2300" b="1" dirty="0" smtClean="0">
                <a:solidFill>
                  <a:srgbClr val="C00000"/>
                </a:solidFill>
              </a:rPr>
              <a:t> آمنة وفعالة</a:t>
            </a:r>
            <a:r>
              <a:rPr lang="ar-LY" sz="2300" b="1" dirty="0" smtClean="0">
                <a:solidFill>
                  <a:srgbClr val="C00000"/>
                </a:solidFill>
              </a:rPr>
              <a:t> ومتوفرة</a:t>
            </a:r>
            <a:r>
              <a:rPr lang="ar-SA" sz="2300" b="1" dirty="0" smtClean="0">
                <a:solidFill>
                  <a:srgbClr val="C00000"/>
                </a:solidFill>
              </a:rPr>
              <a:t> وبالجودة المطلوبة وذات الأسعار المعقولة والاستخدام المناسب والرشيد</a:t>
            </a:r>
            <a:endParaRPr lang="ar-LY" altLang="ar-LY" sz="2300" dirty="0" smtClean="0" bmk="">
              <a:solidFill>
                <a:srgbClr val="C00000"/>
              </a:solidFill>
            </a:endParaRPr>
          </a:p>
          <a:p>
            <a:pPr eaLnBrk="0" fontAlgn="base" hangingPunct="0">
              <a:lnSpc>
                <a:spcPct val="110000"/>
              </a:lnSpc>
              <a:spcBef>
                <a:spcPct val="0"/>
              </a:spcBef>
              <a:spcAft>
                <a:spcPct val="0"/>
              </a:spcAft>
            </a:pPr>
            <a:endParaRPr lang="ar-LY" altLang="ar-LY" sz="2300" dirty="0" smtClean="0" bmk="">
              <a:solidFill>
                <a:srgbClr val="C00000"/>
              </a:solidFill>
              <a:latin typeface="Arial" panose="020B0604020202020204" pitchFamily="34" charset="0"/>
            </a:endParaRPr>
          </a:p>
        </p:txBody>
      </p:sp>
      <p:sp>
        <p:nvSpPr>
          <p:cNvPr id="14" name="Title 1"/>
          <p:cNvSpPr txBox="1">
            <a:spLocks/>
          </p:cNvSpPr>
          <p:nvPr/>
        </p:nvSpPr>
        <p:spPr>
          <a:xfrm>
            <a:off x="263236" y="5902037"/>
            <a:ext cx="5817588" cy="872835"/>
          </a:xfrm>
          <a:prstGeom prst="rect">
            <a:avLst/>
          </a:prstGeom>
          <a:solidFill>
            <a:srgbClr val="FFFAEB"/>
          </a:solidFill>
          <a:ln w="28575">
            <a:solidFill>
              <a:srgbClr val="002060"/>
            </a:solidFill>
          </a:ln>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defRPr/>
            </a:pPr>
            <a:r>
              <a:rPr lang="ar-LY" sz="2400" b="1" dirty="0">
                <a:solidFill>
                  <a:srgbClr val="00B050"/>
                </a:solidFill>
              </a:rPr>
              <a:t>الهدف من </a:t>
            </a:r>
            <a:r>
              <a:rPr lang="ar-SA" sz="2400" b="1" dirty="0">
                <a:solidFill>
                  <a:srgbClr val="00B050"/>
                </a:solidFill>
              </a:rPr>
              <a:t>زيادة شفافية النظام والمساءلة ه</a:t>
            </a:r>
            <a:r>
              <a:rPr lang="ar-LY" sz="2400" b="1" dirty="0">
                <a:solidFill>
                  <a:srgbClr val="00B050"/>
                </a:solidFill>
              </a:rPr>
              <a:t>و</a:t>
            </a:r>
            <a:r>
              <a:rPr lang="ar-SA" sz="2400" b="1" dirty="0">
                <a:solidFill>
                  <a:srgbClr val="00B050"/>
                </a:solidFill>
              </a:rPr>
              <a:t> تحسين وصول الأدوية للناس، لا سيما الفئات الضعيفة والمهمشة</a:t>
            </a:r>
            <a:endParaRPr lang="ar-LY" sz="2400" b="1" dirty="0">
              <a:solidFill>
                <a:srgbClr val="00B050"/>
              </a:solidFill>
            </a:endParaRPr>
          </a:p>
        </p:txBody>
      </p:sp>
    </p:spTree>
    <p:extLst>
      <p:ext uri="{BB962C8B-B14F-4D97-AF65-F5344CB8AC3E}">
        <p14:creationId xmlns:p14="http://schemas.microsoft.com/office/powerpoint/2010/main" val="819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9" name="Title 1"/>
          <p:cNvSpPr txBox="1">
            <a:spLocks/>
          </p:cNvSpPr>
          <p:nvPr/>
        </p:nvSpPr>
        <p:spPr>
          <a:xfrm>
            <a:off x="7303300" y="5980168"/>
            <a:ext cx="4492168" cy="723446"/>
          </a:xfrm>
          <a:prstGeom prst="rect">
            <a:avLst/>
          </a:prstGeom>
          <a:solidFill>
            <a:srgbClr val="F9F9F9"/>
          </a:solidFill>
          <a:ln w="28575">
            <a:solidFill>
              <a:srgbClr val="002060"/>
            </a:solidFill>
          </a:ln>
        </p:spPr>
        <p:txBody>
          <a:bodyPr vert="horz" lIns="91440" tIns="45720" rIns="91440" bIns="45720" rtlCol="1" anchor="ctr">
            <a:normAutofit fontScale="9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algn="ctr">
              <a:lnSpc>
                <a:spcPct val="115000"/>
              </a:lnSpc>
            </a:pPr>
            <a:r>
              <a:rPr lang="ar-LY" b="1" dirty="0" smtClean="0">
                <a:solidFill>
                  <a:schemeClr val="accent5">
                    <a:lumMod val="50000"/>
                  </a:schemeClr>
                </a:solidFill>
                <a:effectLst>
                  <a:outerShdw blurRad="38100" dist="38100" dir="2700000" algn="tl">
                    <a:srgbClr val="000000">
                      <a:alpha val="43137"/>
                    </a:srgbClr>
                  </a:outerShdw>
                </a:effectLst>
              </a:rPr>
              <a:t>سلسلة الإمداد الطبي</a:t>
            </a:r>
            <a:endParaRPr lang="en-US"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1593273" y="1309868"/>
            <a:ext cx="4053449" cy="2167624"/>
          </a:xfrm>
          <a:prstGeom prst="rect">
            <a:avLst/>
          </a:prstGeom>
          <a:solidFill>
            <a:srgbClr val="F0F8EC"/>
          </a:solidFill>
          <a:ln w="28575">
            <a:solidFill>
              <a:schemeClr val="tx1"/>
            </a:solidFill>
          </a:ln>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a:lnSpc>
                <a:spcPct val="115000"/>
              </a:lnSpc>
            </a:pPr>
            <a:endParaRPr lang="ar-LY" sz="2000" dirty="0" smtClean="0">
              <a:latin typeface="+mn-lt"/>
            </a:endParaRPr>
          </a:p>
          <a:p>
            <a:pPr marL="457200">
              <a:lnSpc>
                <a:spcPct val="115000"/>
              </a:lnSpc>
            </a:pPr>
            <a:r>
              <a:rPr lang="ar-LY" sz="2000" dirty="0" smtClean="0">
                <a:latin typeface="+mn-lt"/>
              </a:rPr>
              <a:t>- رشيد                             </a:t>
            </a:r>
            <a:r>
              <a:rPr lang="en-GB" sz="2000" dirty="0" smtClean="0">
                <a:latin typeface="+mn-lt"/>
              </a:rPr>
              <a:t>Rational</a:t>
            </a:r>
            <a:endParaRPr lang="ar-LY" sz="2000" dirty="0" smtClean="0">
              <a:latin typeface="+mn-lt"/>
            </a:endParaRPr>
          </a:p>
          <a:p>
            <a:pPr marL="457200">
              <a:lnSpc>
                <a:spcPct val="115000"/>
              </a:lnSpc>
            </a:pPr>
            <a:r>
              <a:rPr lang="ar-LY" sz="2000" dirty="0" smtClean="0">
                <a:latin typeface="+mn-lt"/>
              </a:rPr>
              <a:t>- بأسعار </a:t>
            </a:r>
            <a:r>
              <a:rPr lang="ar-LY" sz="2000" dirty="0">
                <a:latin typeface="+mn-lt"/>
              </a:rPr>
              <a:t>معقولة </a:t>
            </a:r>
            <a:r>
              <a:rPr lang="ar-LY" sz="2000" dirty="0" smtClean="0">
                <a:latin typeface="+mn-lt"/>
              </a:rPr>
              <a:t>             </a:t>
            </a:r>
            <a:r>
              <a:rPr lang="en-GB" sz="2000" dirty="0" smtClean="0">
                <a:latin typeface="+mn-lt"/>
              </a:rPr>
              <a:t>Affordable</a:t>
            </a:r>
            <a:endParaRPr lang="ar-LY" sz="2000" dirty="0" smtClean="0">
              <a:latin typeface="+mn-lt"/>
            </a:endParaRPr>
          </a:p>
          <a:p>
            <a:pPr marL="457200">
              <a:lnSpc>
                <a:spcPct val="115000"/>
              </a:lnSpc>
            </a:pPr>
            <a:r>
              <a:rPr lang="ar-LY" sz="2000" dirty="0" smtClean="0">
                <a:latin typeface="+mn-lt"/>
              </a:rPr>
              <a:t>- مستدام                      </a:t>
            </a:r>
            <a:r>
              <a:rPr lang="en-GB" sz="2000" dirty="0" smtClean="0">
                <a:latin typeface="+mn-lt"/>
              </a:rPr>
              <a:t>Sustainable</a:t>
            </a:r>
            <a:endParaRPr lang="ar-LY" sz="2000" dirty="0">
              <a:latin typeface="+mn-lt"/>
            </a:endParaRPr>
          </a:p>
          <a:p>
            <a:pPr marL="457200">
              <a:lnSpc>
                <a:spcPct val="115000"/>
              </a:lnSpc>
            </a:pPr>
            <a:r>
              <a:rPr lang="ar-LY" sz="2000" dirty="0" smtClean="0">
                <a:latin typeface="+mn-lt"/>
              </a:rPr>
              <a:t>- يحسن الوصول   </a:t>
            </a:r>
            <a:r>
              <a:rPr lang="en-US" sz="2000" dirty="0" smtClean="0">
                <a:latin typeface="+mn-lt"/>
              </a:rPr>
              <a:t>Improves Access</a:t>
            </a:r>
            <a:endParaRPr lang="en-US" sz="2000" dirty="0">
              <a:latin typeface="+mn-lt"/>
              <a:ea typeface="Calibri" panose="020F0502020204030204" pitchFamily="34" charset="0"/>
              <a:cs typeface="Arial" panose="020B0604020202020204" pitchFamily="34" charset="0"/>
            </a:endParaRPr>
          </a:p>
        </p:txBody>
      </p:sp>
      <p:sp>
        <p:nvSpPr>
          <p:cNvPr id="12" name="Title 1"/>
          <p:cNvSpPr txBox="1">
            <a:spLocks/>
          </p:cNvSpPr>
          <p:nvPr/>
        </p:nvSpPr>
        <p:spPr>
          <a:xfrm>
            <a:off x="2932548" y="1198741"/>
            <a:ext cx="3889829" cy="551541"/>
          </a:xfrm>
          <a:prstGeom prst="rect">
            <a:avLst/>
          </a:prstGeom>
          <a:solidFill>
            <a:schemeClr val="accent4">
              <a:lumMod val="20000"/>
              <a:lumOff val="80000"/>
            </a:schemeClr>
          </a:solidFill>
          <a:ln w="28575">
            <a:solidFill>
              <a:schemeClr val="tx1"/>
            </a:solidFill>
          </a:ln>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algn="r">
              <a:lnSpc>
                <a:spcPct val="115000"/>
              </a:lnSpc>
            </a:pPr>
            <a:r>
              <a:rPr lang="ar-LY" sz="2400" b="1" dirty="0" smtClean="0">
                <a:solidFill>
                  <a:srgbClr val="0070C0"/>
                </a:solidFill>
                <a:latin typeface="+mn-lt"/>
              </a:rPr>
              <a:t>متطلبات الإمداد الطبي</a:t>
            </a:r>
            <a:endParaRPr lang="en-US" sz="2400" b="1" dirty="0">
              <a:solidFill>
                <a:srgbClr val="0070C0"/>
              </a:solidFill>
              <a:latin typeface="+mn-lt"/>
              <a:ea typeface="Calibri" panose="020F0502020204030204" pitchFamily="34" charset="0"/>
              <a:cs typeface="Arial" panose="020B0604020202020204" pitchFamily="34" charset="0"/>
            </a:endParaRPr>
          </a:p>
        </p:txBody>
      </p:sp>
      <p:sp>
        <p:nvSpPr>
          <p:cNvPr id="13" name="Title 1"/>
          <p:cNvSpPr txBox="1">
            <a:spLocks/>
          </p:cNvSpPr>
          <p:nvPr/>
        </p:nvSpPr>
        <p:spPr>
          <a:xfrm>
            <a:off x="1607127" y="3653928"/>
            <a:ext cx="4032339" cy="2164982"/>
          </a:xfrm>
          <a:prstGeom prst="rect">
            <a:avLst/>
          </a:prstGeom>
          <a:solidFill>
            <a:srgbClr val="F0F8EC"/>
          </a:solidFill>
          <a:ln w="28575">
            <a:solidFill>
              <a:schemeClr val="tx1"/>
            </a:solidFill>
          </a:ln>
        </p:spPr>
        <p:txBody>
          <a:bodyPr vert="horz" lIns="91440" tIns="45720" rIns="91440" bIns="45720" rtlCol="1" anchor="ctr">
            <a:normAutofit fontScale="97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a:lnSpc>
                <a:spcPct val="115000"/>
              </a:lnSpc>
            </a:pPr>
            <a:endParaRPr lang="ar-LY" sz="2000" dirty="0" smtClean="0">
              <a:latin typeface="+mn-lt"/>
            </a:endParaRPr>
          </a:p>
          <a:p>
            <a:pPr marL="457200">
              <a:lnSpc>
                <a:spcPct val="115000"/>
              </a:lnSpc>
            </a:pPr>
            <a:r>
              <a:rPr lang="ar-LY" sz="2000" dirty="0" smtClean="0">
                <a:latin typeface="+mn-lt"/>
              </a:rPr>
              <a:t>- مركزي                           </a:t>
            </a:r>
            <a:r>
              <a:rPr lang="en-GB" sz="2000" dirty="0" smtClean="0">
                <a:latin typeface="+mn-lt"/>
              </a:rPr>
              <a:t>Central</a:t>
            </a:r>
            <a:endParaRPr lang="ar-LY" sz="2000" dirty="0" smtClean="0">
              <a:latin typeface="+mn-lt"/>
            </a:endParaRPr>
          </a:p>
          <a:p>
            <a:pPr marL="457200">
              <a:lnSpc>
                <a:spcPct val="115000"/>
              </a:lnSpc>
            </a:pPr>
            <a:r>
              <a:rPr lang="ar-LY" sz="2000" dirty="0" smtClean="0">
                <a:latin typeface="+mn-lt"/>
              </a:rPr>
              <a:t>- إقليمي                           </a:t>
            </a:r>
            <a:r>
              <a:rPr lang="en-GB" sz="2000" dirty="0" smtClean="0">
                <a:latin typeface="+mn-lt"/>
              </a:rPr>
              <a:t>Province</a:t>
            </a:r>
            <a:endParaRPr lang="ar-LY" sz="2000" dirty="0" smtClean="0">
              <a:latin typeface="+mn-lt"/>
            </a:endParaRPr>
          </a:p>
          <a:p>
            <a:pPr marL="457200">
              <a:lnSpc>
                <a:spcPct val="115000"/>
              </a:lnSpc>
            </a:pPr>
            <a:r>
              <a:rPr lang="ar-LY" sz="2000" dirty="0" smtClean="0">
                <a:latin typeface="+mn-lt"/>
              </a:rPr>
              <a:t>- محلي                              </a:t>
            </a:r>
            <a:r>
              <a:rPr lang="en-GB" sz="2000" dirty="0" smtClean="0">
                <a:latin typeface="+mn-lt"/>
              </a:rPr>
              <a:t>District</a:t>
            </a:r>
            <a:endParaRPr lang="ar-LY" sz="2000" dirty="0">
              <a:latin typeface="+mn-lt"/>
            </a:endParaRPr>
          </a:p>
          <a:p>
            <a:pPr marL="457200">
              <a:lnSpc>
                <a:spcPct val="115000"/>
              </a:lnSpc>
            </a:pPr>
            <a:r>
              <a:rPr lang="ar-LY" sz="2000" dirty="0" smtClean="0">
                <a:latin typeface="+mn-lt"/>
              </a:rPr>
              <a:t>- مستشفى                         </a:t>
            </a:r>
            <a:r>
              <a:rPr lang="en-GB" sz="2000" dirty="0" smtClean="0">
                <a:latin typeface="+mn-lt"/>
              </a:rPr>
              <a:t> Hospital</a:t>
            </a:r>
            <a:endParaRPr lang="ar-LY" sz="2000" dirty="0" smtClean="0">
              <a:latin typeface="+mn-lt"/>
            </a:endParaRPr>
          </a:p>
          <a:p>
            <a:pPr marL="457200">
              <a:lnSpc>
                <a:spcPct val="115000"/>
              </a:lnSpc>
            </a:pPr>
            <a:r>
              <a:rPr lang="ar-LY" sz="2000" dirty="0" smtClean="0">
                <a:latin typeface="+mn-lt"/>
              </a:rPr>
              <a:t>- نقطة توزيع</a:t>
            </a:r>
            <a:r>
              <a:rPr lang="en-US" sz="2000" dirty="0" smtClean="0">
                <a:latin typeface="+mn-lt"/>
              </a:rPr>
              <a:t>                     </a:t>
            </a:r>
            <a:r>
              <a:rPr lang="ar-LY" sz="2000" dirty="0" smtClean="0">
                <a:latin typeface="+mn-lt"/>
              </a:rPr>
              <a:t>  </a:t>
            </a:r>
            <a:r>
              <a:rPr lang="en-GB" sz="2000" dirty="0" smtClean="0">
                <a:latin typeface="+mn-lt"/>
              </a:rPr>
              <a:t>Outpost</a:t>
            </a:r>
            <a:endParaRPr lang="en-US" sz="2000" dirty="0">
              <a:latin typeface="+mn-lt"/>
              <a:ea typeface="Calibri" panose="020F0502020204030204" pitchFamily="34" charset="0"/>
              <a:cs typeface="Arial" panose="020B0604020202020204" pitchFamily="34" charset="0"/>
            </a:endParaRPr>
          </a:p>
        </p:txBody>
      </p:sp>
      <p:sp>
        <p:nvSpPr>
          <p:cNvPr id="15" name="Title 1"/>
          <p:cNvSpPr txBox="1">
            <a:spLocks/>
          </p:cNvSpPr>
          <p:nvPr/>
        </p:nvSpPr>
        <p:spPr>
          <a:xfrm>
            <a:off x="2925292" y="3542801"/>
            <a:ext cx="3889829" cy="551541"/>
          </a:xfrm>
          <a:prstGeom prst="rect">
            <a:avLst/>
          </a:prstGeom>
          <a:solidFill>
            <a:srgbClr val="EFF5FB"/>
          </a:solidFill>
          <a:ln w="28575">
            <a:solidFill>
              <a:schemeClr val="tx1"/>
            </a:solidFill>
          </a:ln>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algn="r">
              <a:lnSpc>
                <a:spcPct val="115000"/>
              </a:lnSpc>
            </a:pPr>
            <a:r>
              <a:rPr lang="ar-LY" sz="2400" b="1" dirty="0" smtClean="0">
                <a:solidFill>
                  <a:srgbClr val="0070C0"/>
                </a:solidFill>
                <a:latin typeface="+mn-lt"/>
              </a:rPr>
              <a:t>مستويات توزيع الإمداد الطبي</a:t>
            </a:r>
            <a:endParaRPr lang="en-US" sz="2400" b="1" dirty="0">
              <a:solidFill>
                <a:srgbClr val="0070C0"/>
              </a:solidFill>
              <a:latin typeface="+mn-lt"/>
              <a:ea typeface="Calibri" panose="020F0502020204030204" pitchFamily="34" charset="0"/>
              <a:cs typeface="Arial" panose="020B0604020202020204" pitchFamily="34" charset="0"/>
            </a:endParaRPr>
          </a:p>
        </p:txBody>
      </p:sp>
      <p:sp>
        <p:nvSpPr>
          <p:cNvPr id="17" name="Title 1"/>
          <p:cNvSpPr>
            <a:spLocks noGrp="1"/>
          </p:cNvSpPr>
          <p:nvPr>
            <p:ph type="title"/>
          </p:nvPr>
        </p:nvSpPr>
        <p:spPr>
          <a:xfrm>
            <a:off x="387925" y="256271"/>
            <a:ext cx="11353800" cy="723446"/>
          </a:xfrm>
          <a:solidFill>
            <a:schemeClr val="tx1"/>
          </a:solidFill>
          <a:ln w="28575">
            <a:solidFill>
              <a:srgbClr val="002060"/>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ال</a:t>
            </a:r>
            <a:r>
              <a:rPr lang="ar-LY" b="1" dirty="0">
                <a:solidFill>
                  <a:schemeClr val="bg1"/>
                </a:solidFill>
                <a:effectLst>
                  <a:outerShdw blurRad="38100" dist="38100" dir="2700000" algn="tl">
                    <a:srgbClr val="000000">
                      <a:alpha val="43137"/>
                    </a:srgbClr>
                  </a:outerShdw>
                </a:effectLst>
              </a:rPr>
              <a:t>ثالث</a:t>
            </a:r>
            <a:r>
              <a:rPr lang="ar-EG" b="1" dirty="0">
                <a:solidFill>
                  <a:schemeClr val="bg1"/>
                </a:solidFill>
                <a:effectLst>
                  <a:outerShdw blurRad="38100" dist="38100" dir="2700000" algn="tl">
                    <a:srgbClr val="000000">
                      <a:alpha val="43137"/>
                    </a:srgbClr>
                  </a:outerShdw>
                </a:effectLst>
              </a:rPr>
              <a:t>: </a:t>
            </a:r>
            <a:r>
              <a:rPr lang="ar-LY" b="1" dirty="0">
                <a:solidFill>
                  <a:schemeClr val="bg1"/>
                </a:solidFill>
                <a:effectLst>
                  <a:outerShdw blurRad="38100" dist="38100" dir="2700000" algn="tl">
                    <a:srgbClr val="000000">
                      <a:alpha val="43137"/>
                    </a:srgbClr>
                  </a:outerShdw>
                </a:effectLst>
              </a:rPr>
              <a:t>المنتجات الطبية والتطعيمات والتقنيات الصحية</a:t>
            </a:r>
            <a:endParaRPr lang="en-US" dirty="0">
              <a:solidFill>
                <a:schemeClr val="bg1"/>
              </a:solidFill>
              <a:effectLst>
                <a:outerShdw blurRad="38100" dist="38100" dir="2700000" algn="tl">
                  <a:srgbClr val="000000">
                    <a:alpha val="43137"/>
                  </a:srgbClr>
                </a:outerShdw>
              </a:effectLst>
            </a:endParaRPr>
          </a:p>
        </p:txBody>
      </p:sp>
      <p:sp>
        <p:nvSpPr>
          <p:cNvPr id="19" name="Title 1"/>
          <p:cNvSpPr txBox="1">
            <a:spLocks/>
          </p:cNvSpPr>
          <p:nvPr/>
        </p:nvSpPr>
        <p:spPr>
          <a:xfrm>
            <a:off x="263236" y="5902037"/>
            <a:ext cx="5817588" cy="872835"/>
          </a:xfrm>
          <a:prstGeom prst="rect">
            <a:avLst/>
          </a:prstGeom>
          <a:solidFill>
            <a:srgbClr val="FFFAEB"/>
          </a:solidFill>
          <a:ln w="28575">
            <a:solidFill>
              <a:srgbClr val="002060"/>
            </a:solidFill>
          </a:ln>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400" b="1" dirty="0">
                <a:solidFill>
                  <a:srgbClr val="00B050"/>
                </a:solidFill>
              </a:rPr>
              <a:t>ضمان التوزيع العادل والتوفير في الوقت المناسب للأدوية الأساسية التي يحتاجها السكان كل يوم</a:t>
            </a:r>
            <a:endParaRPr lang="en-US" sz="2400" dirty="0">
              <a:solidFill>
                <a:srgbClr val="00B05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2803" y="1336966"/>
            <a:ext cx="4935229" cy="4415731"/>
          </a:xfrm>
          <a:prstGeom prst="rect">
            <a:avLst/>
          </a:prstGeom>
          <a:solidFill>
            <a:schemeClr val="accent2">
              <a:lumMod val="20000"/>
              <a:lumOff val="80000"/>
            </a:schemeClr>
          </a:solidFill>
          <a:ln w="28575">
            <a:solidFill>
              <a:schemeClr val="tx1"/>
            </a:solidFill>
          </a:ln>
        </p:spPr>
      </p:pic>
    </p:spTree>
    <p:extLst>
      <p:ext uri="{BB962C8B-B14F-4D97-AF65-F5344CB8AC3E}">
        <p14:creationId xmlns:p14="http://schemas.microsoft.com/office/powerpoint/2010/main" val="389211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a:solidFill>
                  <a:schemeClr val="bg1"/>
                </a:solidFill>
                <a:effectLst>
                  <a:outerShdw blurRad="38100" dist="38100" dir="2700000" algn="tl">
                    <a:srgbClr val="000000">
                      <a:alpha val="43137"/>
                    </a:srgbClr>
                  </a:outerShdw>
                </a:effectLst>
              </a:rPr>
              <a:t>المحور ال</a:t>
            </a:r>
            <a:r>
              <a:rPr lang="ar-LY" b="1" dirty="0">
                <a:solidFill>
                  <a:schemeClr val="bg1"/>
                </a:solidFill>
                <a:effectLst>
                  <a:outerShdw blurRad="38100" dist="38100" dir="2700000" algn="tl">
                    <a:srgbClr val="000000">
                      <a:alpha val="43137"/>
                    </a:srgbClr>
                  </a:outerShdw>
                </a:effectLst>
              </a:rPr>
              <a:t>ثالث</a:t>
            </a:r>
            <a:r>
              <a:rPr lang="ar-EG" b="1" dirty="0">
                <a:solidFill>
                  <a:schemeClr val="bg1"/>
                </a:solidFill>
                <a:effectLst>
                  <a:outerShdw blurRad="38100" dist="38100" dir="2700000" algn="tl">
                    <a:srgbClr val="000000">
                      <a:alpha val="43137"/>
                    </a:srgbClr>
                  </a:outerShdw>
                </a:effectLst>
              </a:rPr>
              <a:t>: </a:t>
            </a:r>
            <a:r>
              <a:rPr lang="ar-LY" b="1" dirty="0">
                <a:solidFill>
                  <a:schemeClr val="bg1"/>
                </a:solidFill>
                <a:effectLst>
                  <a:outerShdw blurRad="38100" dist="38100" dir="2700000" algn="tl">
                    <a:srgbClr val="000000">
                      <a:alpha val="43137"/>
                    </a:srgbClr>
                  </a:outerShdw>
                </a:effectLst>
              </a:rPr>
              <a:t>المنتجات الطبية والتطعيمات والتقنيات الصحية</a:t>
            </a:r>
            <a:endParaRPr lang="en-US"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06579673"/>
              </p:ext>
            </p:extLst>
          </p:nvPr>
        </p:nvGraphicFramePr>
        <p:xfrm>
          <a:off x="203200" y="1201005"/>
          <a:ext cx="11785600" cy="5187486"/>
        </p:xfrm>
        <a:graphic>
          <a:graphicData uri="http://schemas.openxmlformats.org/drawingml/2006/table">
            <a:tbl>
              <a:tblPr rtl="1" firstRow="1" bandRow="1">
                <a:tableStyleId>{0660B408-B3CF-4A94-85FC-2B1E0A45F4A2}</a:tableStyleId>
              </a:tblPr>
              <a:tblGrid>
                <a:gridCol w="1237673"/>
                <a:gridCol w="5417127"/>
                <a:gridCol w="1801091"/>
                <a:gridCol w="3329709"/>
              </a:tblGrid>
              <a:tr h="613277">
                <a:tc gridSpan="4">
                  <a:txBody>
                    <a:bodyPr/>
                    <a:lstStyle/>
                    <a:p>
                      <a:pPr algn="ctr" rtl="1"/>
                      <a:r>
                        <a:rPr lang="ar-EG" sz="2800" dirty="0" smtClean="0"/>
                        <a:t>الأه</a:t>
                      </a:r>
                      <a:r>
                        <a:rPr lang="ar-LY" sz="2800" dirty="0" smtClean="0"/>
                        <a:t>ــــــ</a:t>
                      </a:r>
                      <a:r>
                        <a:rPr lang="ar-EG" sz="2800" dirty="0" smtClean="0"/>
                        <a:t>داف الاستراتيجي</a:t>
                      </a:r>
                      <a:r>
                        <a:rPr lang="ar-LY" sz="2800" dirty="0" smtClean="0"/>
                        <a:t>ــــــــــ</a:t>
                      </a:r>
                      <a:r>
                        <a:rPr lang="ar-EG" sz="2800" dirty="0" smtClean="0"/>
                        <a:t>ة </a:t>
                      </a:r>
                      <a:endParaRPr lang="ar-LY" sz="2800" dirty="0"/>
                    </a:p>
                  </a:txBody>
                  <a:tcPr/>
                </a:tc>
                <a:tc hMerge="1">
                  <a:txBody>
                    <a:bodyPr/>
                    <a:lstStyle/>
                    <a:p>
                      <a:pPr rtl="1"/>
                      <a:endParaRPr lang="ar-LY" dirty="0"/>
                    </a:p>
                  </a:txBody>
                  <a:tcPr/>
                </a:tc>
                <a:tc hMerge="1">
                  <a:txBody>
                    <a:bodyPr/>
                    <a:lstStyle/>
                    <a:p>
                      <a:pPr algn="ctr" rtl="1"/>
                      <a:endParaRPr lang="ar-LY" sz="2400" dirty="0"/>
                    </a:p>
                  </a:txBody>
                  <a:tcPr/>
                </a:tc>
                <a:tc hMerge="1">
                  <a:txBody>
                    <a:bodyPr/>
                    <a:lstStyle/>
                    <a:p>
                      <a:pPr algn="ctr" rtl="1"/>
                      <a:endParaRPr lang="ar-LY" sz="2400" dirty="0"/>
                    </a:p>
                  </a:txBody>
                  <a:tcPr/>
                </a:tc>
              </a:tr>
              <a:tr h="707245">
                <a:tc>
                  <a:txBody>
                    <a:bodyPr/>
                    <a:lstStyle/>
                    <a:p>
                      <a:pPr algn="ctr" rtl="1"/>
                      <a:r>
                        <a:rPr lang="ar-LY" sz="2400" b="1" dirty="0" smtClean="0"/>
                        <a:t>الأول</a:t>
                      </a:r>
                      <a:endParaRPr lang="ar-LY" sz="2400" b="1" dirty="0"/>
                    </a:p>
                  </a:txBody>
                  <a:tcPr>
                    <a:solidFill>
                      <a:schemeClr val="accent4">
                        <a:lumMod val="20000"/>
                        <a:lumOff val="80000"/>
                      </a:schemeClr>
                    </a:solidFill>
                  </a:tcPr>
                </a:tc>
                <a:tc>
                  <a:txBody>
                    <a:bodyPr/>
                    <a:lstStyle/>
                    <a:p>
                      <a:pPr marL="0" lvl="0" indent="0" algn="ctr" eaLnBrk="0" fontAlgn="base" hangingPunct="0">
                        <a:lnSpc>
                          <a:spcPct val="100000"/>
                        </a:lnSpc>
                        <a:spcBef>
                          <a:spcPct val="0"/>
                        </a:spcBef>
                        <a:spcAft>
                          <a:spcPct val="0"/>
                        </a:spcAft>
                        <a:buNone/>
                      </a:pPr>
                      <a:r>
                        <a:rPr kumimoji="0" lang="ar-SA" altLang="ar-LY" sz="2000" strike="noStrike" cap="none" normalizeH="0" baseline="0" dirty="0" smtClean="0" bmk="">
                          <a:ln>
                            <a:noFill/>
                          </a:ln>
                          <a:effectLst/>
                        </a:rPr>
                        <a:t>اعتماد تحديث سياسة المنتجات الطبية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والتطعيمات</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وتشريعاتها</a:t>
                      </a:r>
                      <a:endParaRPr kumimoji="0" lang="en-US" altLang="ar-LY" sz="2000" b="0" i="0" strike="noStrike" cap="none" normalizeH="0" baseline="0" dirty="0" smtClean="0" bmk="">
                        <a:ln>
                          <a:noFill/>
                        </a:ln>
                        <a:effectLst/>
                      </a:endParaRPr>
                    </a:p>
                  </a:txBody>
                  <a:tcPr>
                    <a:solidFill>
                      <a:srgbClr val="FFE9A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lang="ar-LY" sz="2400" b="1" dirty="0" smtClean="0"/>
                        <a:t>الثامن</a:t>
                      </a:r>
                    </a:p>
                  </a:txBody>
                  <a:tcPr>
                    <a:solidFill>
                      <a:schemeClr val="accent4">
                        <a:lumMod val="20000"/>
                        <a:lumOff val="80000"/>
                      </a:schemeClr>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altLang="ar-LY" sz="2000" strike="noStrike" cap="none" normalizeH="0" baseline="0" dirty="0" smtClean="0" bmk="">
                          <a:ln>
                            <a:noFill/>
                          </a:ln>
                          <a:effectLst/>
                        </a:rPr>
                        <a:t>رفع كفاءة المستهدفين لسياسة المنتجات الطبية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والتطعيمات</a:t>
                      </a:r>
                      <a:endParaRPr lang="en-US" sz="2000" b="0" dirty="0" smtClean="0"/>
                    </a:p>
                  </a:txBody>
                  <a:tcPr>
                    <a:solidFill>
                      <a:srgbClr val="FFE9A3"/>
                    </a:solidFill>
                  </a:tcPr>
                </a:tc>
              </a:tr>
              <a:tr h="567217">
                <a:tc>
                  <a:txBody>
                    <a:bodyPr/>
                    <a:lstStyle/>
                    <a:p>
                      <a:pPr algn="ctr" rtl="1"/>
                      <a:r>
                        <a:rPr lang="ar-LY" sz="2400" b="1" dirty="0" smtClean="0"/>
                        <a:t>الثاني</a:t>
                      </a:r>
                      <a:endParaRPr lang="ar-LY" sz="2400" b="1" dirty="0"/>
                    </a:p>
                  </a:txBody>
                  <a:tcPr>
                    <a:solidFill>
                      <a:schemeClr val="accent4">
                        <a:lumMod val="20000"/>
                        <a:lumOff val="80000"/>
                      </a:schemeClr>
                    </a:solidFill>
                  </a:tcPr>
                </a:tc>
                <a:tc>
                  <a:txBody>
                    <a:bodyPr/>
                    <a:lstStyle/>
                    <a:p>
                      <a:pPr algn="ctr" rtl="1"/>
                      <a:r>
                        <a:rPr kumimoji="0" lang="ar-SA" altLang="ar-LY" sz="2000" strike="noStrike" cap="none" normalizeH="0" baseline="0" dirty="0" smtClean="0" bmk="">
                          <a:ln>
                            <a:noFill/>
                          </a:ln>
                          <a:effectLst/>
                        </a:rPr>
                        <a:t>تسجيل المنتجات الطبية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والتطعيمات</a:t>
                      </a:r>
                      <a:endParaRPr lang="ar-LY" sz="2000" b="0" dirty="0"/>
                    </a:p>
                  </a:txBody>
                  <a:tcPr>
                    <a:solidFill>
                      <a:schemeClr val="accent2">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Y" sz="2400" b="1" dirty="0" smtClean="0"/>
                        <a:t>التاسع</a:t>
                      </a:r>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LY" sz="2000" strike="noStrike" cap="none" normalizeH="0" baseline="0" dirty="0" smtClean="0" bmk="">
                          <a:ln>
                            <a:noFill/>
                          </a:ln>
                          <a:effectLst/>
                        </a:rPr>
                        <a:t>صناعة المنتجات الطبية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والتطعيمات</a:t>
                      </a:r>
                      <a:endParaRPr lang="en-US" sz="2000" b="0" dirty="0" smtClean="0"/>
                    </a:p>
                  </a:txBody>
                  <a:tcPr>
                    <a:solidFill>
                      <a:schemeClr val="accent2">
                        <a:lumMod val="20000"/>
                        <a:lumOff val="80000"/>
                      </a:schemeClr>
                    </a:solidFill>
                  </a:tcPr>
                </a:tc>
              </a:tr>
              <a:tr h="707401">
                <a:tc>
                  <a:txBody>
                    <a:bodyPr/>
                    <a:lstStyle/>
                    <a:p>
                      <a:pPr algn="ctr" rtl="1"/>
                      <a:r>
                        <a:rPr lang="ar-LY" sz="2400" b="1" dirty="0" smtClean="0"/>
                        <a:t>الثالث</a:t>
                      </a:r>
                      <a:endParaRPr lang="ar-LY" sz="2400" b="1" dirty="0"/>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LY" sz="2000" strike="noStrike" cap="none" normalizeH="0" baseline="0" dirty="0" smtClean="0" bmk="">
                          <a:ln>
                            <a:noFill/>
                          </a:ln>
                          <a:effectLst/>
                        </a:rPr>
                        <a:t>أسس الاختيار في قوائم المنتجات الطبية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والتطعيمات</a:t>
                      </a:r>
                      <a:endParaRPr lang="en-US" sz="2000" b="0" dirty="0" smtClean="0"/>
                    </a:p>
                  </a:txBody>
                  <a:tcPr>
                    <a:solidFill>
                      <a:srgbClr val="FFE9A3"/>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Y" sz="2400" b="1" dirty="0" smtClean="0"/>
                        <a:t>العاشر</a:t>
                      </a:r>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LY" sz="2000" strike="noStrike" cap="none" normalizeH="0" baseline="0" dirty="0" smtClean="0" bmk="">
                          <a:ln>
                            <a:noFill/>
                          </a:ln>
                          <a:effectLst/>
                        </a:rPr>
                        <a:t>المراقبة الشاملة للمنتجات الطبية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والتطعيمات</a:t>
                      </a:r>
                      <a:endParaRPr lang="en-US" sz="2000" b="0" dirty="0" smtClean="0"/>
                    </a:p>
                  </a:txBody>
                  <a:tcPr>
                    <a:solidFill>
                      <a:srgbClr val="FFE9A3"/>
                    </a:solidFill>
                  </a:tcPr>
                </a:tc>
              </a:tr>
              <a:tr h="567217">
                <a:tc>
                  <a:txBody>
                    <a:bodyPr/>
                    <a:lstStyle/>
                    <a:p>
                      <a:pPr algn="ctr" rtl="1"/>
                      <a:r>
                        <a:rPr lang="ar-LY" sz="2400" b="1" dirty="0" smtClean="0"/>
                        <a:t>الرابع</a:t>
                      </a:r>
                      <a:endParaRPr lang="ar-LY" sz="2400" b="1" dirty="0"/>
                    </a:p>
                  </a:txBody>
                  <a:tcPr>
                    <a:solidFill>
                      <a:schemeClr val="accent4">
                        <a:lumMod val="20000"/>
                        <a:lumOff val="80000"/>
                      </a:schemeClr>
                    </a:solidFill>
                  </a:tcPr>
                </a:tc>
                <a:tc>
                  <a:txBody>
                    <a:bodyPr/>
                    <a:lstStyle/>
                    <a:p>
                      <a:pPr algn="ctr" rtl="1"/>
                      <a:r>
                        <a:rPr lang="ar-SA" altLang="ar-LY" sz="2000" dirty="0" smtClean="0" bmk=""/>
                        <a:t>البني التحية ولوجستياتها</a:t>
                      </a:r>
                      <a:endParaRPr lang="ar-LY" sz="2000" b="0" dirty="0"/>
                    </a:p>
                  </a:txBody>
                  <a:tcPr>
                    <a:solidFill>
                      <a:schemeClr val="accent2">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Y" sz="2400" b="1" dirty="0" smtClean="0"/>
                        <a:t>الحادي عشر</a:t>
                      </a:r>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LY" sz="2000" strike="noStrike" cap="none" normalizeH="0" baseline="0" dirty="0" smtClean="0" bmk="">
                          <a:ln>
                            <a:noFill/>
                          </a:ln>
                          <a:effectLst/>
                        </a:rPr>
                        <a:t>التقنية الصحية</a:t>
                      </a:r>
                      <a:endParaRPr lang="en-US" sz="2000" b="0" dirty="0" smtClean="0"/>
                    </a:p>
                  </a:txBody>
                  <a:tcPr>
                    <a:solidFill>
                      <a:schemeClr val="accent2">
                        <a:lumMod val="20000"/>
                        <a:lumOff val="80000"/>
                      </a:schemeClr>
                    </a:solidFill>
                  </a:tcPr>
                </a:tc>
              </a:tr>
              <a:tr h="686631">
                <a:tc>
                  <a:txBody>
                    <a:bodyPr/>
                    <a:lstStyle/>
                    <a:p>
                      <a:pPr algn="ctr" rtl="1"/>
                      <a:r>
                        <a:rPr lang="ar-LY" sz="2400" b="1" dirty="0" smtClean="0"/>
                        <a:t>الخامس</a:t>
                      </a:r>
                      <a:endParaRPr lang="ar-LY" sz="2400" b="1" dirty="0"/>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LY" sz="2000" strike="noStrike" cap="none" normalizeH="0" baseline="0" dirty="0" smtClean="0" bmk="">
                          <a:ln>
                            <a:noFill/>
                          </a:ln>
                          <a:effectLst/>
                        </a:rPr>
                        <a:t>إدارة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الأزمات والطوارئ الصحية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في مجال المنتجات الطبية والتطعيمات</a:t>
                      </a:r>
                      <a:endParaRPr lang="en-US" sz="2000" b="0" dirty="0" smtClean="0"/>
                    </a:p>
                  </a:txBody>
                  <a:tcPr>
                    <a:solidFill>
                      <a:srgbClr val="FFE9A3"/>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Y" sz="2400" b="1" dirty="0" smtClean="0"/>
                        <a:t>الثاني عشر</a:t>
                      </a:r>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LY" sz="2000" strike="noStrike" cap="none" normalizeH="0" baseline="0" dirty="0" smtClean="0" bmk="">
                          <a:ln>
                            <a:noFill/>
                          </a:ln>
                          <a:effectLst/>
                        </a:rPr>
                        <a:t>التعليم الصيدلي</a:t>
                      </a:r>
                      <a:endParaRPr lang="en-US" sz="2000" b="0" dirty="0" smtClean="0"/>
                    </a:p>
                  </a:txBody>
                  <a:tcPr>
                    <a:solidFill>
                      <a:srgbClr val="FFE9A3"/>
                    </a:solidFill>
                  </a:tcPr>
                </a:tc>
              </a:tr>
              <a:tr h="756872">
                <a:tc>
                  <a:txBody>
                    <a:bodyPr/>
                    <a:lstStyle/>
                    <a:p>
                      <a:pPr algn="ctr" rtl="1"/>
                      <a:r>
                        <a:rPr lang="ar-LY" sz="2400" b="1" dirty="0" smtClean="0"/>
                        <a:t>السادس</a:t>
                      </a:r>
                      <a:endParaRPr lang="ar-LY" sz="2400" b="1" dirty="0"/>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LY" sz="2000" strike="noStrike" cap="none" normalizeH="0" baseline="0" dirty="0" smtClean="0" bmk="">
                          <a:ln>
                            <a:noFill/>
                          </a:ln>
                          <a:effectLst/>
                        </a:rPr>
                        <a:t>المنتجات الطبية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والتطعيمات</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المزورة ودون المستوي /غير المسجلة/ غير المرخصة</a:t>
                      </a:r>
                      <a:endParaRPr lang="en-US" sz="2000" b="0" dirty="0" smtClean="0"/>
                    </a:p>
                  </a:txBody>
                  <a:tcPr>
                    <a:solidFill>
                      <a:schemeClr val="accent2">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Y" sz="2400" b="1" dirty="0" smtClean="0"/>
                        <a:t>الثالث عشر</a:t>
                      </a:r>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LY" sz="2000" strike="noStrike" cap="none" normalizeH="0" baseline="0" dirty="0" smtClean="0" bmk="_Hlk78989946">
                          <a:ln>
                            <a:noFill/>
                          </a:ln>
                          <a:effectLst/>
                        </a:rPr>
                        <a:t>التعاون المحلي والإقليمي والدولي في مجال المنتجات الطبية والتقنية الصحي</a:t>
                      </a:r>
                      <a:endParaRPr lang="en-US" sz="2000" b="0" dirty="0" smtClean="0"/>
                    </a:p>
                  </a:txBody>
                  <a:tcPr>
                    <a:solidFill>
                      <a:schemeClr val="accent2">
                        <a:lumMod val="20000"/>
                        <a:lumOff val="80000"/>
                      </a:schemeClr>
                    </a:solidFill>
                  </a:tcPr>
                </a:tc>
              </a:tr>
              <a:tr h="567217">
                <a:tc>
                  <a:txBody>
                    <a:bodyPr/>
                    <a:lstStyle/>
                    <a:p>
                      <a:pPr algn="ctr" rtl="1"/>
                      <a:r>
                        <a:rPr lang="ar-LY" sz="2400" b="1" dirty="0" smtClean="0"/>
                        <a:t>السابع</a:t>
                      </a:r>
                      <a:endParaRPr lang="ar-LY" sz="2400" b="1" dirty="0"/>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ar-LY" sz="2000" strike="noStrike" cap="none" normalizeH="0" baseline="0" dirty="0" smtClean="0" bmk="">
                          <a:ln>
                            <a:noFill/>
                          </a:ln>
                          <a:effectLst/>
                        </a:rPr>
                        <a:t>الإعلام والمعلومات للمنتجات الطبية</a:t>
                      </a:r>
                      <a:r>
                        <a:rPr kumimoji="0" lang="en-US" altLang="ar-LY" sz="2000" strike="noStrike" cap="none" normalizeH="0" baseline="0" dirty="0" smtClean="0" bmk="">
                          <a:ln>
                            <a:noFill/>
                          </a:ln>
                          <a:effectLst/>
                        </a:rPr>
                        <a:t> </a:t>
                      </a:r>
                      <a:r>
                        <a:rPr kumimoji="0" lang="ar-SA" altLang="ar-LY" sz="2000" strike="noStrike" cap="none" normalizeH="0" baseline="0" dirty="0" smtClean="0" bmk="">
                          <a:ln>
                            <a:noFill/>
                          </a:ln>
                          <a:effectLst/>
                        </a:rPr>
                        <a:t>والتطعيمات</a:t>
                      </a:r>
                      <a:endParaRPr lang="en-US" sz="2000" b="0" dirty="0" smtClean="0"/>
                    </a:p>
                  </a:txBody>
                  <a:tcPr>
                    <a:solidFill>
                      <a:srgbClr val="FFE9A3"/>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000" b="1" dirty="0" smtClean="0"/>
                    </a:p>
                  </a:txBody>
                  <a:tcPr>
                    <a:solidFill>
                      <a:schemeClr val="accent4">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000" b="0" dirty="0" smtClean="0"/>
                    </a:p>
                  </a:txBody>
                  <a:tcPr>
                    <a:solidFill>
                      <a:srgbClr val="FFE9A3"/>
                    </a:solidFill>
                  </a:tcPr>
                </a:tc>
              </a:tr>
            </a:tbl>
          </a:graphicData>
        </a:graphic>
      </p:graphicFrame>
    </p:spTree>
    <p:extLst>
      <p:ext uri="{BB962C8B-B14F-4D97-AF65-F5344CB8AC3E}">
        <p14:creationId xmlns:p14="http://schemas.microsoft.com/office/powerpoint/2010/main" val="4096126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358743" y="1393372"/>
            <a:ext cx="4397827" cy="5159828"/>
          </a:xfrm>
          <a:solidFill>
            <a:srgbClr val="FFFAEB"/>
          </a:solidFill>
          <a:ln w="28575">
            <a:solidFill>
              <a:schemeClr val="tx1"/>
            </a:solidFill>
          </a:ln>
        </p:spPr>
        <p:txBody>
          <a:bodyPr>
            <a:normAutofit/>
          </a:bodyPr>
          <a:lstStyle/>
          <a:p>
            <a:pPr marL="0" indent="0" algn="ctr">
              <a:lnSpc>
                <a:spcPct val="110000"/>
              </a:lnSpc>
              <a:buNone/>
            </a:pPr>
            <a:r>
              <a:rPr lang="ar-LY" b="1" dirty="0" smtClean="0">
                <a:solidFill>
                  <a:srgbClr val="0070C0"/>
                </a:solidFill>
              </a:rPr>
              <a:t>تعريف الموارد البشرية الصحية</a:t>
            </a:r>
          </a:p>
          <a:p>
            <a:pPr marL="0" indent="0" algn="ctr">
              <a:lnSpc>
                <a:spcPct val="110000"/>
              </a:lnSpc>
              <a:buNone/>
            </a:pPr>
            <a:endParaRPr lang="ar-LY" dirty="0" smtClean="0">
              <a:solidFill>
                <a:srgbClr val="0070C0"/>
              </a:solidFill>
            </a:endParaRPr>
          </a:p>
          <a:p>
            <a:pPr algn="ctr">
              <a:lnSpc>
                <a:spcPct val="110000"/>
              </a:lnSpc>
              <a:buFont typeface="Wingdings" panose="05000000000000000000" pitchFamily="2" charset="2"/>
              <a:buChar char="ü"/>
            </a:pPr>
            <a:r>
              <a:rPr lang="ar-LY" dirty="0" smtClean="0"/>
              <a:t> </a:t>
            </a:r>
            <a:r>
              <a:rPr lang="ar-EG" dirty="0" smtClean="0"/>
              <a:t>جميع العاملين </a:t>
            </a:r>
            <a:r>
              <a:rPr lang="ar-EG" dirty="0"/>
              <a:t>بقطاع الصحة بمختلف تخصصاتهم ومواقعهم المهنية </a:t>
            </a:r>
            <a:r>
              <a:rPr lang="ar-LY" dirty="0" smtClean="0"/>
              <a:t>(</a:t>
            </a:r>
            <a:r>
              <a:rPr lang="ar-EG" dirty="0" smtClean="0"/>
              <a:t>وال</a:t>
            </a:r>
            <a:r>
              <a:rPr lang="ar-LY" dirty="0" smtClean="0"/>
              <a:t>إ</a:t>
            </a:r>
            <a:r>
              <a:rPr lang="ar-EG" dirty="0" smtClean="0"/>
              <a:t>دارية</a:t>
            </a:r>
            <a:r>
              <a:rPr lang="ar-LY" dirty="0" smtClean="0"/>
              <a:t>)</a:t>
            </a:r>
          </a:p>
          <a:p>
            <a:pPr marL="0" indent="0" algn="ctr">
              <a:lnSpc>
                <a:spcPct val="110000"/>
              </a:lnSpc>
              <a:buNone/>
            </a:pPr>
            <a:endParaRPr lang="ar-LY" dirty="0"/>
          </a:p>
          <a:p>
            <a:pPr algn="ctr">
              <a:lnSpc>
                <a:spcPct val="110000"/>
              </a:lnSpc>
              <a:buFont typeface="Wingdings" panose="05000000000000000000" pitchFamily="2" charset="2"/>
              <a:buChar char="ü"/>
            </a:pPr>
            <a:r>
              <a:rPr lang="ar-LY" dirty="0" smtClean="0"/>
              <a:t> كل من يمارس أعمالًا هدفها الأساسي تحسين الصحة (</a:t>
            </a:r>
            <a:r>
              <a:rPr lang="en-GB" dirty="0" smtClean="0"/>
              <a:t>WHO</a:t>
            </a:r>
            <a:r>
              <a:rPr lang="ar-LY" dirty="0" smtClean="0"/>
              <a:t>)</a:t>
            </a:r>
          </a:p>
        </p:txBody>
      </p:sp>
      <p:sp>
        <p:nvSpPr>
          <p:cNvPr id="5"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رابع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الموارد البشرية الصحية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4" name="Picture 3"/>
          <p:cNvPicPr/>
          <p:nvPr/>
        </p:nvPicPr>
        <p:blipFill>
          <a:blip r:embed="rId5"/>
          <a:stretch>
            <a:fillRect/>
          </a:stretch>
        </p:blipFill>
        <p:spPr>
          <a:xfrm>
            <a:off x="566259" y="1892354"/>
            <a:ext cx="5094312" cy="4014960"/>
          </a:xfrm>
          <a:prstGeom prst="rect">
            <a:avLst/>
          </a:prstGeom>
          <a:ln w="28575">
            <a:solidFill>
              <a:schemeClr val="tx1"/>
            </a:solidFill>
          </a:ln>
        </p:spPr>
      </p:pic>
    </p:spTree>
    <p:extLst>
      <p:ext uri="{BB962C8B-B14F-4D97-AF65-F5344CB8AC3E}">
        <p14:creationId xmlns:p14="http://schemas.microsoft.com/office/powerpoint/2010/main" val="222409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73827" y="1254821"/>
            <a:ext cx="4397827" cy="5464629"/>
          </a:xfrm>
          <a:solidFill>
            <a:schemeClr val="accent6">
              <a:lumMod val="20000"/>
              <a:lumOff val="80000"/>
            </a:schemeClr>
          </a:solidFill>
          <a:ln w="28575">
            <a:solidFill>
              <a:schemeClr val="tx1"/>
            </a:solidFill>
          </a:ln>
        </p:spPr>
        <p:txBody>
          <a:bodyPr>
            <a:normAutofit fontScale="85000" lnSpcReduction="20000"/>
          </a:bodyPr>
          <a:lstStyle/>
          <a:p>
            <a:pPr marL="0" indent="0">
              <a:lnSpc>
                <a:spcPct val="120000"/>
              </a:lnSpc>
              <a:buNone/>
            </a:pPr>
            <a:r>
              <a:rPr lang="ar-LY" sz="3000" b="1" dirty="0" smtClean="0">
                <a:solidFill>
                  <a:srgbClr val="0070C0"/>
                </a:solidFill>
              </a:rPr>
              <a:t>مصادر الموارد البشرية الصحية</a:t>
            </a:r>
          </a:p>
          <a:p>
            <a:pPr marL="0" indent="0">
              <a:buNone/>
            </a:pPr>
            <a:endParaRPr lang="ar-LY" sz="1300" b="1" dirty="0" smtClean="0">
              <a:solidFill>
                <a:srgbClr val="0070C0"/>
              </a:solidFill>
            </a:endParaRPr>
          </a:p>
          <a:p>
            <a:pPr>
              <a:lnSpc>
                <a:spcPct val="150000"/>
              </a:lnSpc>
              <a:buFont typeface="Wingdings" panose="05000000000000000000" pitchFamily="2" charset="2"/>
              <a:buChar char="ü"/>
            </a:pPr>
            <a:r>
              <a:rPr lang="ar-LY" sz="2400" b="1" dirty="0" smtClean="0"/>
              <a:t> الكليات الطبية:</a:t>
            </a:r>
          </a:p>
          <a:p>
            <a:pPr marL="0" indent="0">
              <a:lnSpc>
                <a:spcPct val="150000"/>
              </a:lnSpc>
              <a:buNone/>
            </a:pPr>
            <a:r>
              <a:rPr lang="ar-LY" sz="2400" b="1" dirty="0" smtClean="0"/>
              <a:t>(الطب البشري والصيدلة والتقنية الطبية والتمريض والصحة العامة والأسنان ..)</a:t>
            </a:r>
          </a:p>
          <a:p>
            <a:pPr>
              <a:lnSpc>
                <a:spcPct val="150000"/>
              </a:lnSpc>
              <a:buFont typeface="Wingdings" panose="05000000000000000000" pitchFamily="2" charset="2"/>
              <a:buChar char="ü"/>
            </a:pPr>
            <a:r>
              <a:rPr lang="ar-LY" sz="2400" b="1" dirty="0" smtClean="0"/>
              <a:t> المعاهد المتوسطة والعليا العامة</a:t>
            </a:r>
          </a:p>
          <a:p>
            <a:pPr>
              <a:lnSpc>
                <a:spcPct val="150000"/>
              </a:lnSpc>
              <a:buFont typeface="Wingdings" panose="05000000000000000000" pitchFamily="2" charset="2"/>
              <a:buChar char="ü"/>
            </a:pPr>
            <a:r>
              <a:rPr lang="ar-LY" sz="2400" b="1" dirty="0" smtClean="0"/>
              <a:t> المعاهد والكليات الخاصة</a:t>
            </a:r>
          </a:p>
          <a:p>
            <a:pPr>
              <a:lnSpc>
                <a:spcPct val="150000"/>
              </a:lnSpc>
              <a:buFont typeface="Wingdings" panose="05000000000000000000" pitchFamily="2" charset="2"/>
              <a:buChar char="ü"/>
            </a:pPr>
            <a:r>
              <a:rPr lang="ar-LY" sz="2400" b="1" dirty="0" smtClean="0"/>
              <a:t> المنظمات العاملة في المجال الصحي</a:t>
            </a:r>
            <a:endParaRPr lang="ar-LY" sz="2400" b="1" dirty="0"/>
          </a:p>
          <a:p>
            <a:pPr>
              <a:lnSpc>
                <a:spcPct val="150000"/>
              </a:lnSpc>
              <a:buFont typeface="Wingdings" panose="05000000000000000000" pitchFamily="2" charset="2"/>
              <a:buChar char="ü"/>
            </a:pPr>
            <a:r>
              <a:rPr lang="ar-LY" sz="2400" b="1" dirty="0" smtClean="0"/>
              <a:t> ممارسون صحيون غير معتمدون</a:t>
            </a:r>
          </a:p>
          <a:p>
            <a:pPr>
              <a:lnSpc>
                <a:spcPct val="150000"/>
              </a:lnSpc>
              <a:buFont typeface="Wingdings" panose="05000000000000000000" pitchFamily="2" charset="2"/>
              <a:buChar char="ü"/>
            </a:pPr>
            <a:r>
              <a:rPr lang="ar-LY" sz="2400" b="1" dirty="0" smtClean="0"/>
              <a:t> ممارسون صحيون أجانب</a:t>
            </a:r>
          </a:p>
          <a:p>
            <a:pPr>
              <a:lnSpc>
                <a:spcPct val="150000"/>
              </a:lnSpc>
              <a:buFont typeface="Wingdings" panose="05000000000000000000" pitchFamily="2" charset="2"/>
              <a:buChar char="ü"/>
            </a:pPr>
            <a:r>
              <a:rPr lang="ar-LY" sz="2400" b="1" dirty="0"/>
              <a:t> </a:t>
            </a:r>
            <a:r>
              <a:rPr lang="ar-LY" sz="2400" b="1" dirty="0" smtClean="0"/>
              <a:t>....</a:t>
            </a:r>
            <a:endParaRPr lang="en-US" sz="2400" dirty="0"/>
          </a:p>
        </p:txBody>
      </p:sp>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رابع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الموارد البشرية الصحية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9" name="Content Placeholder 2"/>
          <p:cNvSpPr txBox="1">
            <a:spLocks/>
          </p:cNvSpPr>
          <p:nvPr/>
        </p:nvSpPr>
        <p:spPr>
          <a:xfrm>
            <a:off x="1055736" y="1243445"/>
            <a:ext cx="4397827" cy="5476005"/>
          </a:xfrm>
          <a:prstGeom prst="rect">
            <a:avLst/>
          </a:prstGeom>
          <a:solidFill>
            <a:srgbClr val="EFF5FB"/>
          </a:solidFill>
          <a:ln w="28575">
            <a:solidFill>
              <a:schemeClr val="tx1"/>
            </a:solidFill>
          </a:ln>
        </p:spPr>
        <p:txBody>
          <a:bodyPr vert="horz" lIns="91440" tIns="45720" rIns="91440" bIns="45720" rtlCol="1">
            <a:normAutofit fontScale="85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ar-LY" sz="3100" b="1" dirty="0" smtClean="0">
                <a:solidFill>
                  <a:srgbClr val="0070C0"/>
                </a:solidFill>
              </a:rPr>
              <a:t>تحديات الموارد البشرية الصحية</a:t>
            </a:r>
          </a:p>
          <a:p>
            <a:pPr marL="0" indent="0">
              <a:buFont typeface="Arial" panose="020B0604020202020204" pitchFamily="34" charset="0"/>
              <a:buNone/>
            </a:pPr>
            <a:endParaRPr lang="ar-LY" sz="1300" b="1" dirty="0" smtClean="0">
              <a:solidFill>
                <a:srgbClr val="0070C0"/>
              </a:solidFill>
            </a:endParaRPr>
          </a:p>
          <a:p>
            <a:pPr>
              <a:lnSpc>
                <a:spcPct val="150000"/>
              </a:lnSpc>
              <a:buFont typeface="Wingdings" panose="05000000000000000000" pitchFamily="2" charset="2"/>
              <a:buChar char="ü"/>
            </a:pPr>
            <a:r>
              <a:rPr lang="ar-LY" sz="2400" b="1" dirty="0" smtClean="0"/>
              <a:t> كثــرة الإنتاج</a:t>
            </a:r>
          </a:p>
          <a:p>
            <a:pPr>
              <a:lnSpc>
                <a:spcPct val="150000"/>
              </a:lnSpc>
              <a:buFont typeface="Wingdings" panose="05000000000000000000" pitchFamily="2" charset="2"/>
              <a:buChar char="ü"/>
            </a:pPr>
            <a:r>
              <a:rPr lang="ar-LY" sz="2400" b="1" dirty="0" smtClean="0"/>
              <a:t> ســـوء </a:t>
            </a:r>
            <a:r>
              <a:rPr lang="ar-LY" sz="2400" b="1" dirty="0"/>
              <a:t>التوزيـــــع</a:t>
            </a:r>
          </a:p>
          <a:p>
            <a:pPr>
              <a:lnSpc>
                <a:spcPct val="150000"/>
              </a:lnSpc>
              <a:buFont typeface="Wingdings" panose="05000000000000000000" pitchFamily="2" charset="2"/>
              <a:buChar char="ü"/>
            </a:pPr>
            <a:r>
              <a:rPr lang="ar-LY" sz="2400" b="1" dirty="0" smtClean="0"/>
              <a:t> ضعــــــــف التأهيـــــــل</a:t>
            </a:r>
          </a:p>
          <a:p>
            <a:pPr>
              <a:lnSpc>
                <a:spcPct val="150000"/>
              </a:lnSpc>
              <a:buFont typeface="Wingdings" panose="05000000000000000000" pitchFamily="2" charset="2"/>
              <a:buChar char="ü"/>
            </a:pPr>
            <a:r>
              <a:rPr lang="ar-LY" sz="2400" b="1" dirty="0" smtClean="0"/>
              <a:t> ضعف </a:t>
            </a:r>
            <a:r>
              <a:rPr lang="ar-LY" sz="2400" b="1" dirty="0"/>
              <a:t>التطوير المهني المستمر</a:t>
            </a:r>
          </a:p>
          <a:p>
            <a:pPr>
              <a:lnSpc>
                <a:spcPct val="150000"/>
              </a:lnSpc>
              <a:buFont typeface="Wingdings" panose="05000000000000000000" pitchFamily="2" charset="2"/>
              <a:buChar char="ü"/>
            </a:pPr>
            <a:r>
              <a:rPr lang="ar-LY" sz="2400" b="1" dirty="0" smtClean="0"/>
              <a:t> </a:t>
            </a:r>
            <a:r>
              <a:rPr lang="ar-LY" sz="2400" b="1" dirty="0"/>
              <a:t>عدم </a:t>
            </a:r>
            <a:r>
              <a:rPr lang="ar-LY" sz="2400" b="1" dirty="0" smtClean="0"/>
              <a:t>مواكبـة الأدلــة العلاجيـــة</a:t>
            </a:r>
            <a:endParaRPr lang="ar-LY" sz="2400" b="1" dirty="0"/>
          </a:p>
          <a:p>
            <a:pPr>
              <a:lnSpc>
                <a:spcPct val="150000"/>
              </a:lnSpc>
              <a:buFont typeface="Wingdings" panose="05000000000000000000" pitchFamily="2" charset="2"/>
              <a:buChar char="ü"/>
            </a:pPr>
            <a:r>
              <a:rPr lang="ar-LY" sz="2400" b="1" dirty="0" smtClean="0"/>
              <a:t> غيـــاب التقييــــم الدوري</a:t>
            </a:r>
          </a:p>
          <a:p>
            <a:pPr>
              <a:lnSpc>
                <a:spcPct val="150000"/>
              </a:lnSpc>
              <a:buFont typeface="Wingdings" panose="05000000000000000000" pitchFamily="2" charset="2"/>
              <a:buChar char="ü"/>
            </a:pPr>
            <a:r>
              <a:rPr lang="ar-LY" sz="2400" b="1" dirty="0" smtClean="0"/>
              <a:t> صعوبـة التحكم والتوجيه</a:t>
            </a:r>
            <a:endParaRPr lang="ar-LY" sz="2400" b="1" dirty="0"/>
          </a:p>
          <a:p>
            <a:pPr>
              <a:lnSpc>
                <a:spcPct val="150000"/>
              </a:lnSpc>
              <a:buFont typeface="Wingdings" panose="05000000000000000000" pitchFamily="2" charset="2"/>
              <a:buChar char="ü"/>
            </a:pPr>
            <a:r>
              <a:rPr lang="ar-LY" sz="2400" b="1" dirty="0" smtClean="0"/>
              <a:t> ضعف الوازع المادي</a:t>
            </a:r>
          </a:p>
          <a:p>
            <a:pPr>
              <a:lnSpc>
                <a:spcPct val="150000"/>
              </a:lnSpc>
              <a:buFont typeface="Wingdings" panose="05000000000000000000" pitchFamily="2" charset="2"/>
              <a:buChar char="ü"/>
            </a:pPr>
            <a:r>
              <a:rPr lang="ar-LY" sz="2400" b="1" dirty="0" smtClean="0"/>
              <a:t> هجـــــرة الكثيريـــــن</a:t>
            </a:r>
          </a:p>
        </p:txBody>
      </p:sp>
    </p:spTree>
    <p:extLst>
      <p:ext uri="{BB962C8B-B14F-4D97-AF65-F5344CB8AC3E}">
        <p14:creationId xmlns:p14="http://schemas.microsoft.com/office/powerpoint/2010/main" val="287596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8132618" y="2209278"/>
            <a:ext cx="3629891" cy="4537881"/>
          </a:xfrm>
          <a:solidFill>
            <a:srgbClr val="F0F8EC"/>
          </a:solidFill>
          <a:ln w="28575">
            <a:solidFill>
              <a:schemeClr val="tx1"/>
            </a:solidFill>
          </a:ln>
        </p:spPr>
        <p:txBody>
          <a:bodyPr>
            <a:normAutofit lnSpcReduction="10000"/>
          </a:bodyPr>
          <a:lstStyle/>
          <a:p>
            <a:pPr>
              <a:lnSpc>
                <a:spcPct val="100000"/>
              </a:lnSpc>
            </a:pPr>
            <a:r>
              <a:rPr lang="ar-LY" b="1" dirty="0"/>
              <a:t>ركيزة هامة جداً:</a:t>
            </a:r>
          </a:p>
          <a:p>
            <a:pPr>
              <a:lnSpc>
                <a:spcPct val="100000"/>
              </a:lnSpc>
              <a:buFont typeface="Wingdings" panose="05000000000000000000" pitchFamily="2" charset="2"/>
              <a:buChar char="ü"/>
            </a:pPr>
            <a:r>
              <a:rPr lang="ar-LY" dirty="0"/>
              <a:t> </a:t>
            </a:r>
            <a:r>
              <a:rPr lang="ar-EG" dirty="0"/>
              <a:t>هي العصب الأساسي </a:t>
            </a:r>
            <a:r>
              <a:rPr lang="ar-LY" dirty="0"/>
              <a:t>المحرك</a:t>
            </a:r>
            <a:r>
              <a:rPr lang="ar-EG" dirty="0"/>
              <a:t> </a:t>
            </a:r>
            <a:r>
              <a:rPr lang="ar-LY" dirty="0"/>
              <a:t>للنظام الصحي</a:t>
            </a:r>
          </a:p>
          <a:p>
            <a:pPr>
              <a:lnSpc>
                <a:spcPct val="100000"/>
              </a:lnSpc>
            </a:pPr>
            <a:endParaRPr lang="ar-LY" sz="1600" b="1" dirty="0" smtClean="0">
              <a:solidFill>
                <a:srgbClr val="0070C0"/>
              </a:solidFill>
            </a:endParaRPr>
          </a:p>
          <a:p>
            <a:pPr>
              <a:lnSpc>
                <a:spcPct val="100000"/>
              </a:lnSpc>
            </a:pPr>
            <a:r>
              <a:rPr lang="ar-LY" b="1" dirty="0" smtClean="0"/>
              <a:t>تطوير إدارتها:</a:t>
            </a:r>
          </a:p>
          <a:p>
            <a:pPr>
              <a:lnSpc>
                <a:spcPct val="100000"/>
              </a:lnSpc>
              <a:buFont typeface="Wingdings" panose="05000000000000000000" pitchFamily="2" charset="2"/>
              <a:buChar char="ü"/>
            </a:pPr>
            <a:r>
              <a:rPr lang="ar-LY" dirty="0" smtClean="0"/>
              <a:t> تطوير إنتاجها</a:t>
            </a:r>
          </a:p>
          <a:p>
            <a:pPr>
              <a:lnSpc>
                <a:spcPct val="100000"/>
              </a:lnSpc>
              <a:buFont typeface="Wingdings" panose="05000000000000000000" pitchFamily="2" charset="2"/>
              <a:buChar char="ü"/>
            </a:pPr>
            <a:r>
              <a:rPr lang="ar-LY" dirty="0" smtClean="0"/>
              <a:t> تطوير تشغيلها</a:t>
            </a:r>
          </a:p>
          <a:p>
            <a:pPr>
              <a:lnSpc>
                <a:spcPct val="100000"/>
              </a:lnSpc>
              <a:buFont typeface="Wingdings" panose="05000000000000000000" pitchFamily="2" charset="2"/>
              <a:buChar char="ü"/>
            </a:pPr>
            <a:r>
              <a:rPr lang="ar-LY" dirty="0" smtClean="0"/>
              <a:t> تطوير الاحتفاظ بها</a:t>
            </a:r>
          </a:p>
          <a:p>
            <a:pPr>
              <a:lnSpc>
                <a:spcPct val="100000"/>
              </a:lnSpc>
              <a:buFont typeface="Wingdings" panose="05000000000000000000" pitchFamily="2" charset="2"/>
              <a:buChar char="ü"/>
            </a:pPr>
            <a:r>
              <a:rPr lang="ar-LY" dirty="0"/>
              <a:t> </a:t>
            </a:r>
            <a:r>
              <a:rPr lang="ar-LY" dirty="0" smtClean="0"/>
              <a:t>تطوير الركائز الأخرى</a:t>
            </a:r>
          </a:p>
        </p:txBody>
      </p:sp>
      <p:sp>
        <p:nvSpPr>
          <p:cNvPr id="9" name="Title 1"/>
          <p:cNvSpPr txBox="1">
            <a:spLocks/>
          </p:cNvSpPr>
          <p:nvPr/>
        </p:nvSpPr>
        <p:spPr>
          <a:xfrm>
            <a:off x="7760603" y="1489693"/>
            <a:ext cx="4348260" cy="551541"/>
          </a:xfrm>
          <a:prstGeom prst="rect">
            <a:avLst/>
          </a:prstGeom>
          <a:solidFill>
            <a:srgbClr val="FFFAEB"/>
          </a:solidFill>
          <a:ln w="28575">
            <a:solidFill>
              <a:schemeClr val="tx1"/>
            </a:solidFill>
          </a:ln>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a:lnSpc>
                <a:spcPct val="115000"/>
              </a:lnSpc>
            </a:pPr>
            <a:r>
              <a:rPr lang="ar-LY" sz="2800" b="1" dirty="0" smtClean="0">
                <a:solidFill>
                  <a:srgbClr val="0070C0"/>
                </a:solidFill>
                <a:latin typeface="+mn-lt"/>
              </a:rPr>
              <a:t>إدارة الموارد البشرية الصحية</a:t>
            </a:r>
            <a:endParaRPr lang="en-US" sz="2800" b="1" dirty="0">
              <a:solidFill>
                <a:srgbClr val="0070C0"/>
              </a:solidFill>
              <a:latin typeface="+mn-lt"/>
              <a:ea typeface="Calibri" panose="020F0502020204030204" pitchFamily="34" charset="0"/>
              <a:cs typeface="Arial" panose="020B0604020202020204" pitchFamily="34" charset="0"/>
            </a:endParaRPr>
          </a:p>
        </p:txBody>
      </p:sp>
      <p:sp>
        <p:nvSpPr>
          <p:cNvPr id="10"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رابع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الموارد البشرية الصحية</a:t>
            </a:r>
            <a:endParaRPr lang="en-US" dirty="0">
              <a:solidFill>
                <a:schemeClr val="bg1"/>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8" name="Picture 7"/>
          <p:cNvPicPr/>
          <p:nvPr/>
        </p:nvPicPr>
        <p:blipFill>
          <a:blip r:embed="rId5"/>
          <a:stretch>
            <a:fillRect/>
          </a:stretch>
        </p:blipFill>
        <p:spPr>
          <a:xfrm>
            <a:off x="660726" y="1509487"/>
            <a:ext cx="6969290" cy="5165352"/>
          </a:xfrm>
          <a:prstGeom prst="rect">
            <a:avLst/>
          </a:prstGeom>
          <a:ln w="28575">
            <a:solidFill>
              <a:schemeClr val="tx1"/>
            </a:solidFill>
          </a:ln>
        </p:spPr>
      </p:pic>
      <p:sp>
        <p:nvSpPr>
          <p:cNvPr id="4" name="Oval 3"/>
          <p:cNvSpPr/>
          <p:nvPr/>
        </p:nvSpPr>
        <p:spPr>
          <a:xfrm>
            <a:off x="2220687" y="3918859"/>
            <a:ext cx="3047999" cy="46445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
        <p:nvSpPr>
          <p:cNvPr id="3" name="Oval 2"/>
          <p:cNvSpPr/>
          <p:nvPr/>
        </p:nvSpPr>
        <p:spPr>
          <a:xfrm>
            <a:off x="886692" y="3754582"/>
            <a:ext cx="5749636" cy="2854036"/>
          </a:xfrm>
          <a:prstGeom prst="ellipse">
            <a:avLst/>
          </a:prstGeom>
          <a:noFill/>
          <a:ln w="28575">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
        <p:nvSpPr>
          <p:cNvPr id="11" name="Oval 10"/>
          <p:cNvSpPr/>
          <p:nvPr/>
        </p:nvSpPr>
        <p:spPr>
          <a:xfrm>
            <a:off x="1884218" y="3214255"/>
            <a:ext cx="3768438" cy="581890"/>
          </a:xfrm>
          <a:prstGeom prst="ellipse">
            <a:avLst/>
          </a:prstGeom>
          <a:noFill/>
          <a:ln w="28575">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
        <p:nvSpPr>
          <p:cNvPr id="12" name="Oval 11"/>
          <p:cNvSpPr/>
          <p:nvPr/>
        </p:nvSpPr>
        <p:spPr>
          <a:xfrm>
            <a:off x="2784762" y="2798619"/>
            <a:ext cx="1814947" cy="484904"/>
          </a:xfrm>
          <a:prstGeom prst="ellipse">
            <a:avLst/>
          </a:prstGeom>
          <a:noFill/>
          <a:ln w="28575">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Tree>
    <p:extLst>
      <p:ext uri="{BB962C8B-B14F-4D97-AF65-F5344CB8AC3E}">
        <p14:creationId xmlns:p14="http://schemas.microsoft.com/office/powerpoint/2010/main" val="16473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رابع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الموارد البشرية الصحية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31905120"/>
              </p:ext>
            </p:extLst>
          </p:nvPr>
        </p:nvGraphicFramePr>
        <p:xfrm>
          <a:off x="532262" y="1343113"/>
          <a:ext cx="11095629" cy="5216962"/>
        </p:xfrm>
        <a:graphic>
          <a:graphicData uri="http://schemas.openxmlformats.org/drawingml/2006/table">
            <a:tbl>
              <a:tblPr rtl="1" firstRow="1" bandRow="1">
                <a:tableStyleId>{0660B408-B3CF-4A94-85FC-2B1E0A45F4A2}</a:tableStyleId>
              </a:tblPr>
              <a:tblGrid>
                <a:gridCol w="1405584"/>
                <a:gridCol w="9690045"/>
              </a:tblGrid>
              <a:tr h="951430">
                <a:tc gridSpan="2">
                  <a:txBody>
                    <a:bodyPr/>
                    <a:lstStyle/>
                    <a:p>
                      <a:pPr algn="ctr" rtl="1">
                        <a:lnSpc>
                          <a:spcPct val="150000"/>
                        </a:lnSpc>
                      </a:pPr>
                      <a:r>
                        <a:rPr lang="ar-EG" sz="3600" dirty="0" smtClean="0"/>
                        <a:t>الأهداف الاستراتيجية </a:t>
                      </a:r>
                      <a:endParaRPr lang="ar-LY" sz="3600" dirty="0"/>
                    </a:p>
                  </a:txBody>
                  <a:tcPr/>
                </a:tc>
                <a:tc hMerge="1">
                  <a:txBody>
                    <a:bodyPr/>
                    <a:lstStyle/>
                    <a:p>
                      <a:pPr rtl="1"/>
                      <a:endParaRPr lang="ar-LY" dirty="0"/>
                    </a:p>
                  </a:txBody>
                  <a:tcPr/>
                </a:tc>
              </a:tr>
              <a:tr h="964644">
                <a:tc>
                  <a:txBody>
                    <a:bodyPr/>
                    <a:lstStyle/>
                    <a:p>
                      <a:pPr algn="ctr" rtl="1">
                        <a:lnSpc>
                          <a:spcPct val="150000"/>
                        </a:lnSpc>
                      </a:pPr>
                      <a:r>
                        <a:rPr lang="ar-LY" sz="2800" b="1" dirty="0" smtClean="0"/>
                        <a:t>الأول</a:t>
                      </a:r>
                      <a:endParaRPr lang="ar-LY" sz="2800" b="1" dirty="0"/>
                    </a:p>
                  </a:txBody>
                  <a:tcPr>
                    <a:solidFill>
                      <a:schemeClr val="accent4">
                        <a:lumMod val="20000"/>
                        <a:lumOff val="80000"/>
                      </a:schemeClr>
                    </a:solidFill>
                  </a:tcPr>
                </a:tc>
                <a:tc>
                  <a:txBody>
                    <a:bodyPr/>
                    <a:lstStyle/>
                    <a:p>
                      <a:pPr algn="ctr" rtl="1">
                        <a:lnSpc>
                          <a:spcPct val="150000"/>
                        </a:lnSpc>
                      </a:pPr>
                      <a:r>
                        <a:rPr lang="ar-EG" sz="2800" dirty="0" smtClean="0"/>
                        <a:t>الحوكمة وسياسات وتشريعات الموارد البشرية</a:t>
                      </a:r>
                      <a:endParaRPr lang="ar-LY" sz="2800" dirty="0"/>
                    </a:p>
                  </a:txBody>
                  <a:tcPr>
                    <a:solidFill>
                      <a:srgbClr val="FFE9A3"/>
                    </a:solidFill>
                  </a:tcPr>
                </a:tc>
              </a:tr>
              <a:tr h="964644">
                <a:tc>
                  <a:txBody>
                    <a:bodyPr/>
                    <a:lstStyle/>
                    <a:p>
                      <a:pPr algn="ctr" rtl="1">
                        <a:lnSpc>
                          <a:spcPct val="150000"/>
                        </a:lnSpc>
                      </a:pPr>
                      <a:r>
                        <a:rPr lang="ar-LY" sz="2800" b="1" dirty="0" smtClean="0"/>
                        <a:t>الثاني</a:t>
                      </a:r>
                      <a:endParaRPr lang="ar-LY" sz="2800" b="1" dirty="0"/>
                    </a:p>
                  </a:txBody>
                  <a:tcPr>
                    <a:solidFill>
                      <a:schemeClr val="accent4">
                        <a:lumMod val="20000"/>
                        <a:lumOff val="80000"/>
                      </a:schemeClr>
                    </a:solidFill>
                  </a:tcPr>
                </a:tc>
                <a:tc>
                  <a:txBody>
                    <a:bodyPr/>
                    <a:lstStyle/>
                    <a:p>
                      <a:pPr lvl="0" algn="ctr"/>
                      <a:r>
                        <a:rPr lang="ar-EG" sz="2800" dirty="0" smtClean="0"/>
                        <a:t>تخطيط الموارد البشرية الصحية لتلبية احتياجات الحالية والمستجدة من العناصر الطبية والطبية المساعدة</a:t>
                      </a:r>
                      <a:endParaRPr lang="en-US" sz="2800" dirty="0"/>
                    </a:p>
                  </a:txBody>
                  <a:tcPr>
                    <a:solidFill>
                      <a:schemeClr val="accent2">
                        <a:lumMod val="20000"/>
                        <a:lumOff val="80000"/>
                      </a:schemeClr>
                    </a:solidFill>
                  </a:tcPr>
                </a:tc>
              </a:tr>
              <a:tr h="964644">
                <a:tc>
                  <a:txBody>
                    <a:bodyPr/>
                    <a:lstStyle/>
                    <a:p>
                      <a:pPr algn="ctr" rtl="1">
                        <a:lnSpc>
                          <a:spcPct val="150000"/>
                        </a:lnSpc>
                      </a:pPr>
                      <a:r>
                        <a:rPr lang="ar-LY" sz="2800" b="1" dirty="0" smtClean="0"/>
                        <a:t>الثالث</a:t>
                      </a:r>
                      <a:endParaRPr lang="ar-LY" sz="2800" b="1" dirty="0"/>
                    </a:p>
                  </a:txBody>
                  <a:tcPr>
                    <a:solidFill>
                      <a:schemeClr val="accent4">
                        <a:lumMod val="20000"/>
                        <a:lumOff val="80000"/>
                      </a:schemeClr>
                    </a:solidFill>
                  </a:tcPr>
                </a:tc>
                <a:tc>
                  <a:txBody>
                    <a:bodyPr/>
                    <a:lstStyle/>
                    <a:p>
                      <a:pPr marL="0" indent="0" algn="ctr">
                        <a:lnSpc>
                          <a:spcPct val="150000"/>
                        </a:lnSpc>
                        <a:buNone/>
                      </a:pPr>
                      <a:r>
                        <a:rPr lang="ar-EG" sz="2800" dirty="0" smtClean="0"/>
                        <a:t>رفع كفا</a:t>
                      </a:r>
                      <a:r>
                        <a:rPr lang="ar-LY" sz="2800" dirty="0" smtClean="0"/>
                        <a:t>ء</a:t>
                      </a:r>
                      <a:r>
                        <a:rPr lang="ar-EG" sz="2800" dirty="0" smtClean="0"/>
                        <a:t>ة العاملين في المجال الصحي</a:t>
                      </a:r>
                      <a:r>
                        <a:rPr lang="ar-LY" sz="2800" dirty="0" smtClean="0"/>
                        <a:t> </a:t>
                      </a:r>
                      <a:r>
                        <a:rPr lang="en-US" sz="2800" dirty="0" smtClean="0"/>
                        <a:t>)</a:t>
                      </a:r>
                      <a:r>
                        <a:rPr lang="ar-LY" sz="2800" dirty="0" smtClean="0"/>
                        <a:t>العناصر الطبية المساعدة)</a:t>
                      </a:r>
                      <a:endParaRPr lang="en-US" sz="2800" dirty="0"/>
                    </a:p>
                  </a:txBody>
                  <a:tcPr>
                    <a:solidFill>
                      <a:srgbClr val="FFE9A3"/>
                    </a:solidFill>
                  </a:tcPr>
                </a:tc>
              </a:tr>
              <a:tr h="1328439">
                <a:tc>
                  <a:txBody>
                    <a:bodyPr/>
                    <a:lstStyle/>
                    <a:p>
                      <a:pPr algn="ctr" rtl="1">
                        <a:lnSpc>
                          <a:spcPct val="150000"/>
                        </a:lnSpc>
                      </a:pPr>
                      <a:r>
                        <a:rPr lang="ar-LY" sz="2800" b="1" dirty="0" smtClean="0"/>
                        <a:t>الرابع</a:t>
                      </a:r>
                      <a:endParaRPr lang="ar-LY" sz="2800" b="1" dirty="0"/>
                    </a:p>
                  </a:txBody>
                  <a:tcPr>
                    <a:solidFill>
                      <a:schemeClr val="accent4">
                        <a:lumMod val="20000"/>
                        <a:lumOff val="80000"/>
                      </a:schemeClr>
                    </a:solidFill>
                  </a:tcPr>
                </a:tc>
                <a:tc>
                  <a:txBody>
                    <a:bodyPr/>
                    <a:lstStyle/>
                    <a:p>
                      <a:pPr marL="0" indent="0" algn="ctr">
                        <a:lnSpc>
                          <a:spcPct val="150000"/>
                        </a:lnSpc>
                        <a:buNone/>
                      </a:pPr>
                      <a:r>
                        <a:rPr lang="ar-EG" sz="2800" dirty="0" smtClean="0"/>
                        <a:t>تحسين إدارة الموارد البشرية الصحية من حيث ال</a:t>
                      </a:r>
                      <a:r>
                        <a:rPr lang="ar-LY" sz="2800" dirty="0" smtClean="0"/>
                        <a:t>ا</a:t>
                      </a:r>
                      <a:r>
                        <a:rPr lang="ar-EG" sz="2800" dirty="0" smtClean="0"/>
                        <a:t>ستقطاب , والتوزيع , وال</a:t>
                      </a:r>
                      <a:r>
                        <a:rPr lang="ar-LY" sz="2800" dirty="0" smtClean="0"/>
                        <a:t>ا</a:t>
                      </a:r>
                      <a:r>
                        <a:rPr lang="ar-EG" sz="2800" dirty="0" smtClean="0"/>
                        <a:t>حتفاظ والتحفيز في القطاعين العام والخاص</a:t>
                      </a:r>
                      <a:endParaRPr lang="en-US" sz="2800"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360980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42516" y="1246910"/>
            <a:ext cx="7266457" cy="5389418"/>
          </a:xfrm>
          <a:solidFill>
            <a:srgbClr val="FFF9E7"/>
          </a:solidFill>
          <a:ln w="28575">
            <a:solidFill>
              <a:srgbClr val="002060"/>
            </a:solidFill>
          </a:ln>
        </p:spPr>
        <p:txBody>
          <a:bodyPr>
            <a:noAutofit/>
          </a:bodyPr>
          <a:lstStyle/>
          <a:p>
            <a:pPr algn="just">
              <a:lnSpc>
                <a:spcPct val="150000"/>
              </a:lnSpc>
            </a:pPr>
            <a:r>
              <a:rPr lang="ar-LY" sz="2400" dirty="0" smtClean="0"/>
              <a:t>تطوير النظام الصحي الليبي - </a:t>
            </a:r>
            <a:r>
              <a:rPr lang="ar-LY" sz="2400" dirty="0" smtClean="0">
                <a:solidFill>
                  <a:srgbClr val="0070C0"/>
                </a:solidFill>
              </a:rPr>
              <a:t>حاجة ملحة </a:t>
            </a:r>
          </a:p>
          <a:p>
            <a:pPr algn="just">
              <a:lnSpc>
                <a:spcPct val="150000"/>
              </a:lnSpc>
            </a:pPr>
            <a:r>
              <a:rPr lang="ar-LY" sz="2400" dirty="0" smtClean="0"/>
              <a:t>نظام </a:t>
            </a:r>
            <a:r>
              <a:rPr lang="ar-LY" sz="2400" dirty="0">
                <a:solidFill>
                  <a:srgbClr val="0070C0"/>
                </a:solidFill>
              </a:rPr>
              <a:t>يرسخ مبادئ الحوكمة </a:t>
            </a:r>
            <a:r>
              <a:rPr lang="ar-LY" sz="2400" dirty="0"/>
              <a:t>(الشفافية والمحاسبة والكفاءة والجودة والمشاركة </a:t>
            </a:r>
            <a:r>
              <a:rPr lang="ar-SA" sz="2400" dirty="0"/>
              <a:t>والإدارة الكفأة للموارد</a:t>
            </a:r>
            <a:r>
              <a:rPr lang="ar-LY" sz="2400" dirty="0"/>
              <a:t>) </a:t>
            </a:r>
            <a:endParaRPr lang="ar-LY" sz="2400" dirty="0" smtClean="0"/>
          </a:p>
          <a:p>
            <a:pPr algn="just">
              <a:lnSpc>
                <a:spcPct val="150000"/>
              </a:lnSpc>
            </a:pPr>
            <a:r>
              <a:rPr lang="ar-LY" sz="2400" dirty="0">
                <a:solidFill>
                  <a:srgbClr val="0070C0"/>
                </a:solidFill>
              </a:rPr>
              <a:t>فصل</a:t>
            </a:r>
            <a:r>
              <a:rPr lang="ar-LY" sz="2400" dirty="0"/>
              <a:t> تنظيم الخدمة عن تمويل الخدمة </a:t>
            </a:r>
            <a:r>
              <a:rPr lang="ar-LY" sz="2400" dirty="0" smtClean="0"/>
              <a:t>عن تقديم </a:t>
            </a:r>
            <a:r>
              <a:rPr lang="ar-LY" sz="2400" dirty="0"/>
              <a:t>الخدمة </a:t>
            </a:r>
          </a:p>
          <a:p>
            <a:pPr algn="just">
              <a:lnSpc>
                <a:spcPct val="150000"/>
              </a:lnSpc>
            </a:pPr>
            <a:r>
              <a:rPr lang="ar-LY" sz="2400" dirty="0">
                <a:solidFill>
                  <a:srgbClr val="0070C0"/>
                </a:solidFill>
              </a:rPr>
              <a:t>تضامن جميع القطاعات </a:t>
            </a:r>
            <a:r>
              <a:rPr lang="ar-LY" sz="2400" dirty="0"/>
              <a:t>ذات العلاقة والشركاء والمستفيدين من النظام الصحي الليبي</a:t>
            </a:r>
            <a:endParaRPr lang="en-US" sz="2400" dirty="0"/>
          </a:p>
          <a:p>
            <a:pPr algn="just">
              <a:lnSpc>
                <a:spcPct val="150000"/>
              </a:lnSpc>
            </a:pPr>
            <a:r>
              <a:rPr lang="ar-LY" sz="2400" dirty="0" smtClean="0">
                <a:solidFill>
                  <a:srgbClr val="0070C0"/>
                </a:solidFill>
              </a:rPr>
              <a:t>استراتيجية </a:t>
            </a:r>
            <a:r>
              <a:rPr lang="ar-LY" sz="2400" dirty="0">
                <a:solidFill>
                  <a:srgbClr val="0070C0"/>
                </a:solidFill>
              </a:rPr>
              <a:t>تحول </a:t>
            </a:r>
            <a:r>
              <a:rPr lang="ar-LY" sz="2400" dirty="0"/>
              <a:t>عبر التطوير التدريجي للنظام الصحي محددة الأهداف لمواجهة </a:t>
            </a:r>
            <a:r>
              <a:rPr lang="ar-LY" sz="2400" dirty="0" smtClean="0"/>
              <a:t>التحديات المختلفة </a:t>
            </a:r>
            <a:r>
              <a:rPr lang="ar-LY" sz="2400" dirty="0" smtClean="0">
                <a:solidFill>
                  <a:srgbClr val="0070C0"/>
                </a:solidFill>
              </a:rPr>
              <a:t>للسياق الليبي</a:t>
            </a:r>
            <a:endParaRPr lang="en-US" sz="2400" dirty="0">
              <a:solidFill>
                <a:srgbClr val="0070C0"/>
              </a:solidFill>
            </a:endParaRPr>
          </a:p>
        </p:txBody>
      </p:sp>
      <p:sp>
        <p:nvSpPr>
          <p:cNvPr id="6" name="Title 1"/>
          <p:cNvSpPr txBox="1">
            <a:spLocks/>
          </p:cNvSpPr>
          <p:nvPr/>
        </p:nvSpPr>
        <p:spPr>
          <a:xfrm>
            <a:off x="152406" y="5389426"/>
            <a:ext cx="3408218" cy="411687"/>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GB" sz="1600" b="1" dirty="0" smtClean="0"/>
              <a:t>No “magic bullets” to solve  problems !</a:t>
            </a:r>
            <a:endParaRPr lang="ar-LY" sz="1600" b="1" dirty="0"/>
          </a:p>
        </p:txBody>
      </p:sp>
      <p:sp>
        <p:nvSpPr>
          <p:cNvPr id="8"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smtClean="0">
                <a:solidFill>
                  <a:schemeClr val="bg1"/>
                </a:solidFill>
                <a:effectLst>
                  <a:outerShdw blurRad="38100" dist="38100" dir="2700000" algn="tl">
                    <a:srgbClr val="000000">
                      <a:alpha val="43137"/>
                    </a:srgbClr>
                  </a:outerShdw>
                </a:effectLst>
              </a:rPr>
              <a:t>م</a:t>
            </a:r>
            <a:r>
              <a:rPr lang="ar-LY" b="1" dirty="0" smtClean="0">
                <a:solidFill>
                  <a:schemeClr val="bg1"/>
                </a:solidFill>
                <a:effectLst>
                  <a:outerShdw blurRad="38100" dist="38100" dir="2700000" algn="tl">
                    <a:srgbClr val="000000">
                      <a:alpha val="43137"/>
                    </a:srgbClr>
                  </a:outerShdw>
                </a:effectLst>
              </a:rPr>
              <a:t>قدمــــــــــــــــــة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5" name="Picture 4"/>
          <p:cNvPicPr>
            <a:picLocks noChangeAspect="1"/>
          </p:cNvPicPr>
          <p:nvPr/>
        </p:nvPicPr>
        <p:blipFill>
          <a:blip r:embed="rId4"/>
          <a:stretch>
            <a:fillRect/>
          </a:stretch>
        </p:blipFill>
        <p:spPr>
          <a:xfrm>
            <a:off x="140328" y="2923310"/>
            <a:ext cx="4334697" cy="2909454"/>
          </a:xfrm>
          <a:prstGeom prst="rect">
            <a:avLst/>
          </a:prstGeom>
          <a:solidFill>
            <a:srgbClr val="F0F8EC"/>
          </a:solidFill>
          <a:ln w="38100">
            <a:solidFill>
              <a:schemeClr val="tx1"/>
            </a:solidFill>
          </a:ln>
        </p:spPr>
      </p:pic>
    </p:spTree>
    <p:extLst>
      <p:ext uri="{BB962C8B-B14F-4D97-AF65-F5344CB8AC3E}">
        <p14:creationId xmlns:p14="http://schemas.microsoft.com/office/powerpoint/2010/main" val="1283661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85709" y="1393372"/>
            <a:ext cx="4870861" cy="5298373"/>
          </a:xfrm>
          <a:solidFill>
            <a:srgbClr val="FFFAEB"/>
          </a:solidFill>
          <a:ln w="28575">
            <a:solidFill>
              <a:srgbClr val="002060"/>
            </a:solidFill>
          </a:ln>
        </p:spPr>
        <p:txBody>
          <a:bodyPr>
            <a:normAutofit/>
          </a:bodyPr>
          <a:lstStyle/>
          <a:p>
            <a:pPr marL="0" indent="0">
              <a:lnSpc>
                <a:spcPct val="150000"/>
              </a:lnSpc>
              <a:buNone/>
            </a:pPr>
            <a:r>
              <a:rPr lang="ar-LY" sz="2400" b="1" dirty="0" smtClean="0">
                <a:solidFill>
                  <a:srgbClr val="0070C0"/>
                </a:solidFill>
              </a:rPr>
              <a:t>تعريف </a:t>
            </a:r>
            <a:r>
              <a:rPr lang="ar-SA" sz="2400" b="1" dirty="0" smtClean="0">
                <a:solidFill>
                  <a:srgbClr val="0070C0"/>
                </a:solidFill>
              </a:rPr>
              <a:t>نظام المعلومات الصحية</a:t>
            </a:r>
            <a:r>
              <a:rPr lang="en-US" sz="2400" b="1" dirty="0" smtClean="0">
                <a:solidFill>
                  <a:srgbClr val="0070C0"/>
                </a:solidFill>
              </a:rPr>
              <a:t>:</a:t>
            </a:r>
          </a:p>
          <a:p>
            <a:pPr>
              <a:lnSpc>
                <a:spcPct val="150000"/>
              </a:lnSpc>
            </a:pPr>
            <a:r>
              <a:rPr lang="ar-LY" sz="2000" dirty="0" smtClean="0"/>
              <a:t>"</a:t>
            </a:r>
            <a:r>
              <a:rPr lang="ar-SA" sz="2000" dirty="0" smtClean="0"/>
              <a:t>العلم </a:t>
            </a:r>
            <a:r>
              <a:rPr lang="ar-SA" sz="2000" dirty="0"/>
              <a:t>الذي يقوم على اكتساب وحفظ واسترجاع وتطبيق المعارف والمعلومات الطبية الحيوية بغية تحسين رعاية المرضى، والتثقيف والبحث </a:t>
            </a:r>
            <a:r>
              <a:rPr lang="ar-SA" sz="2000" dirty="0" smtClean="0"/>
              <a:t>والإدارة</a:t>
            </a:r>
            <a:r>
              <a:rPr lang="ar-LY" sz="2000" dirty="0" smtClean="0"/>
              <a:t>"</a:t>
            </a:r>
            <a:r>
              <a:rPr lang="ar-SA" sz="2000" dirty="0" smtClean="0"/>
              <a:t> </a:t>
            </a:r>
            <a:r>
              <a:rPr lang="ar-LY" sz="2000" dirty="0" smtClean="0"/>
              <a:t>(</a:t>
            </a:r>
            <a:r>
              <a:rPr lang="en-GB" sz="2000" dirty="0" smtClean="0"/>
              <a:t>WHO</a:t>
            </a:r>
            <a:r>
              <a:rPr lang="ar-LY" sz="2000" dirty="0" smtClean="0"/>
              <a:t>)</a:t>
            </a:r>
            <a:endParaRPr lang="en-US" sz="2000" dirty="0"/>
          </a:p>
          <a:p>
            <a:pPr>
              <a:lnSpc>
                <a:spcPct val="150000"/>
              </a:lnSpc>
            </a:pPr>
            <a:r>
              <a:rPr lang="ar-SA" sz="2000" b="1" dirty="0" smtClean="0"/>
              <a:t>نظام </a:t>
            </a:r>
            <a:r>
              <a:rPr lang="ar-SA" sz="2000" b="1" dirty="0"/>
              <a:t>متكامل </a:t>
            </a:r>
            <a:r>
              <a:rPr lang="ar-SA" sz="2000" dirty="0"/>
              <a:t>يحتوي على نظم </a:t>
            </a:r>
            <a:r>
              <a:rPr lang="ar-SA" sz="2000" dirty="0" smtClean="0"/>
              <a:t>فرعية</a:t>
            </a:r>
            <a:r>
              <a:rPr lang="ar-LY" sz="2000" dirty="0" smtClean="0"/>
              <a:t> تتفاعل مع بعضها:</a:t>
            </a:r>
            <a:r>
              <a:rPr lang="ar-SA" sz="2000" dirty="0" smtClean="0"/>
              <a:t> </a:t>
            </a:r>
            <a:r>
              <a:rPr lang="ar-SA" sz="2000" b="1" dirty="0"/>
              <a:t>المعلومات، والعمليات، والأشخاص، وتكنولوجيا </a:t>
            </a:r>
            <a:r>
              <a:rPr lang="ar-SA" sz="2000" dirty="0" smtClean="0"/>
              <a:t>المعلومات </a:t>
            </a:r>
            <a:endParaRPr lang="ar-LY" sz="2000" dirty="0" smtClean="0"/>
          </a:p>
          <a:p>
            <a:pPr>
              <a:lnSpc>
                <a:spcPct val="150000"/>
              </a:lnSpc>
            </a:pPr>
            <a:r>
              <a:rPr lang="ar-SA" sz="2000" dirty="0" smtClean="0"/>
              <a:t>يمكن تقسيم </a:t>
            </a:r>
            <a:r>
              <a:rPr lang="ar-SA" sz="2000" dirty="0"/>
              <a:t>المعلومات إلى </a:t>
            </a:r>
            <a:r>
              <a:rPr lang="ar-SA" sz="2000" b="1" dirty="0"/>
              <a:t>معلومات صحية ومعلومات </a:t>
            </a:r>
            <a:r>
              <a:rPr lang="ar-SA" sz="2000" b="1" dirty="0" smtClean="0"/>
              <a:t>إدارية</a:t>
            </a:r>
            <a:endParaRPr lang="en-US" sz="2000" b="1" dirty="0"/>
          </a:p>
        </p:txBody>
      </p:sp>
      <p:sp>
        <p:nvSpPr>
          <p:cNvPr id="5"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خامس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إدارة المعرفة ونظم المعلومات الصحية</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6" name="Content Placeholder 2"/>
          <p:cNvSpPr txBox="1">
            <a:spLocks/>
          </p:cNvSpPr>
          <p:nvPr/>
        </p:nvSpPr>
        <p:spPr>
          <a:xfrm>
            <a:off x="401782" y="1386118"/>
            <a:ext cx="5599873" cy="5305628"/>
          </a:xfrm>
          <a:prstGeom prst="rect">
            <a:avLst/>
          </a:prstGeom>
          <a:solidFill>
            <a:srgbClr val="F0F8EC"/>
          </a:solidFill>
          <a:ln w="28575">
            <a:solidFill>
              <a:srgbClr val="002060"/>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ar-LY" sz="2400" b="1" dirty="0" smtClean="0">
                <a:solidFill>
                  <a:srgbClr val="0070C0"/>
                </a:solidFill>
              </a:rPr>
              <a:t>أهميــــة كبيـــرة:</a:t>
            </a:r>
            <a:endParaRPr lang="en-US" sz="2400" b="1" dirty="0" smtClean="0">
              <a:solidFill>
                <a:srgbClr val="0070C0"/>
              </a:solidFill>
            </a:endParaRPr>
          </a:p>
          <a:p>
            <a:pPr>
              <a:lnSpc>
                <a:spcPct val="150000"/>
              </a:lnSpc>
              <a:buFont typeface="Wingdings" panose="05000000000000000000" pitchFamily="2" charset="2"/>
              <a:buChar char="ü"/>
            </a:pPr>
            <a:r>
              <a:rPr lang="ar-LY" sz="2000" dirty="0" smtClean="0"/>
              <a:t> </a:t>
            </a:r>
            <a:r>
              <a:rPr lang="ar-SA" sz="2000" b="1" dirty="0" smtClean="0"/>
              <a:t>حفظ ومعاجلة واسترجاع وتبادل المعلومات </a:t>
            </a:r>
            <a:r>
              <a:rPr lang="ar-SA" sz="2000" dirty="0" smtClean="0"/>
              <a:t>المتعلقة بالمرض</a:t>
            </a:r>
            <a:r>
              <a:rPr lang="ar-LY" sz="2000" dirty="0" smtClean="0"/>
              <a:t>ى</a:t>
            </a:r>
            <a:endParaRPr lang="en-US" sz="2000" dirty="0" smtClean="0"/>
          </a:p>
          <a:p>
            <a:pPr>
              <a:lnSpc>
                <a:spcPct val="150000"/>
              </a:lnSpc>
              <a:buFont typeface="Wingdings" panose="05000000000000000000" pitchFamily="2" charset="2"/>
              <a:buChar char="ü"/>
            </a:pPr>
            <a:r>
              <a:rPr lang="ar-LY" sz="2000" dirty="0" smtClean="0"/>
              <a:t> </a:t>
            </a:r>
            <a:r>
              <a:rPr lang="ar-SA" sz="2000" dirty="0" smtClean="0"/>
              <a:t>نظم معلومات المستشفيات</a:t>
            </a:r>
            <a:endParaRPr lang="en-US" sz="2000" dirty="0" smtClean="0"/>
          </a:p>
          <a:p>
            <a:pPr>
              <a:lnSpc>
                <a:spcPct val="150000"/>
              </a:lnSpc>
              <a:buFont typeface="Wingdings" panose="05000000000000000000" pitchFamily="2" charset="2"/>
              <a:buChar char="ü"/>
            </a:pPr>
            <a:r>
              <a:rPr lang="ar-LY" sz="2000" dirty="0" smtClean="0"/>
              <a:t> </a:t>
            </a:r>
            <a:r>
              <a:rPr lang="ar-SA" sz="2000" dirty="0"/>
              <a:t>حفظ تحليل الصور الإشعاعية والعلامات الطبية الكترونيًا</a:t>
            </a:r>
            <a:endParaRPr lang="en-US" sz="2000" dirty="0"/>
          </a:p>
          <a:p>
            <a:pPr>
              <a:lnSpc>
                <a:spcPct val="150000"/>
              </a:lnSpc>
              <a:buFont typeface="Wingdings" panose="05000000000000000000" pitchFamily="2" charset="2"/>
              <a:buChar char="ü"/>
            </a:pPr>
            <a:r>
              <a:rPr lang="ar-LY" sz="2000" dirty="0" smtClean="0"/>
              <a:t> </a:t>
            </a:r>
            <a:r>
              <a:rPr lang="ar-SA" sz="2000" b="1" dirty="0" smtClean="0"/>
              <a:t>التثقيف الصحي وتعزيز الصحة</a:t>
            </a:r>
            <a:r>
              <a:rPr lang="ar-SA" sz="2000" dirty="0" smtClean="0"/>
              <a:t>، والرصد الوبائي، ورصد الوضع الصحي</a:t>
            </a:r>
            <a:endParaRPr lang="en-US" sz="2000" dirty="0" smtClean="0"/>
          </a:p>
          <a:p>
            <a:pPr>
              <a:lnSpc>
                <a:spcPct val="150000"/>
              </a:lnSpc>
              <a:buFont typeface="Wingdings" panose="05000000000000000000" pitchFamily="2" charset="2"/>
              <a:buChar char="ü"/>
            </a:pPr>
            <a:r>
              <a:rPr lang="ar-LY" sz="2000" dirty="0" smtClean="0"/>
              <a:t> </a:t>
            </a:r>
            <a:r>
              <a:rPr lang="ar-SA" sz="2000" b="1" dirty="0" smtClean="0"/>
              <a:t>دعم القرارات </a:t>
            </a:r>
            <a:r>
              <a:rPr lang="ar-SA" sz="2000" dirty="0" smtClean="0"/>
              <a:t>الإدارية والطبية</a:t>
            </a:r>
            <a:r>
              <a:rPr lang="ar-LY" sz="2000" dirty="0" smtClean="0"/>
              <a:t> وا</a:t>
            </a:r>
            <a:r>
              <a:rPr lang="ar-SA" sz="2000" dirty="0" smtClean="0"/>
              <a:t>لتخطيط ورسم السياسات</a:t>
            </a:r>
            <a:endParaRPr lang="en-US" sz="2000" dirty="0" smtClean="0"/>
          </a:p>
          <a:p>
            <a:pPr>
              <a:lnSpc>
                <a:spcPct val="150000"/>
              </a:lnSpc>
              <a:buFont typeface="Wingdings" panose="05000000000000000000" pitchFamily="2" charset="2"/>
              <a:buChar char="ü"/>
            </a:pPr>
            <a:r>
              <a:rPr lang="ar-SA" sz="2000" b="1" dirty="0" smtClean="0"/>
              <a:t>تقديم النماذج العلمية والتطبيب عن  بعد</a:t>
            </a:r>
            <a:endParaRPr lang="en-US" sz="2000" b="1" dirty="0" smtClean="0"/>
          </a:p>
        </p:txBody>
      </p:sp>
    </p:spTree>
    <p:extLst>
      <p:ext uri="{BB962C8B-B14F-4D97-AF65-F5344CB8AC3E}">
        <p14:creationId xmlns:p14="http://schemas.microsoft.com/office/powerpoint/2010/main" val="423702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4" name="Content Placeholder 2"/>
          <p:cNvSpPr txBox="1">
            <a:spLocks/>
          </p:cNvSpPr>
          <p:nvPr/>
        </p:nvSpPr>
        <p:spPr>
          <a:xfrm>
            <a:off x="193964" y="2701631"/>
            <a:ext cx="5791215" cy="3990109"/>
          </a:xfrm>
          <a:prstGeom prst="rect">
            <a:avLst/>
          </a:prstGeom>
          <a:solidFill>
            <a:srgbClr val="EFF5FB"/>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000" b="1" dirty="0">
                <a:solidFill>
                  <a:srgbClr val="0070C0"/>
                </a:solidFill>
              </a:rPr>
              <a:t>نقاط </a:t>
            </a:r>
            <a:r>
              <a:rPr lang="ar-LY" sz="2000" b="1" dirty="0">
                <a:solidFill>
                  <a:srgbClr val="0070C0"/>
                </a:solidFill>
              </a:rPr>
              <a:t>ال</a:t>
            </a:r>
            <a:r>
              <a:rPr lang="ar-SA" sz="2000" b="1" dirty="0">
                <a:solidFill>
                  <a:srgbClr val="0070C0"/>
                </a:solidFill>
              </a:rPr>
              <a:t>ضَعف </a:t>
            </a:r>
            <a:r>
              <a:rPr lang="ar-LY" sz="2000" b="1" dirty="0">
                <a:solidFill>
                  <a:srgbClr val="0070C0"/>
                </a:solidFill>
              </a:rPr>
              <a:t>ال</a:t>
            </a:r>
            <a:r>
              <a:rPr lang="ar-SA" sz="2000" b="1" dirty="0">
                <a:solidFill>
                  <a:srgbClr val="0070C0"/>
                </a:solidFill>
              </a:rPr>
              <a:t>رئيسية </a:t>
            </a:r>
            <a:r>
              <a:rPr lang="ar-LY" sz="2000" b="1" dirty="0">
                <a:solidFill>
                  <a:srgbClr val="0070C0"/>
                </a:solidFill>
              </a:rPr>
              <a:t>ل</a:t>
            </a:r>
            <a:r>
              <a:rPr lang="ar-SA" sz="2000" b="1" dirty="0">
                <a:solidFill>
                  <a:srgbClr val="0070C0"/>
                </a:solidFill>
              </a:rPr>
              <a:t>ن</a:t>
            </a:r>
            <a:r>
              <a:rPr lang="ar-LY" sz="2000" b="1" dirty="0">
                <a:solidFill>
                  <a:srgbClr val="0070C0"/>
                </a:solidFill>
              </a:rPr>
              <a:t>ظا</a:t>
            </a:r>
            <a:r>
              <a:rPr lang="ar-SA" sz="2000" b="1" dirty="0">
                <a:solidFill>
                  <a:srgbClr val="0070C0"/>
                </a:solidFill>
              </a:rPr>
              <a:t>م المعلومات الصحية الوطني</a:t>
            </a:r>
            <a:r>
              <a:rPr lang="ar-SA" sz="2000" b="1" dirty="0" smtClean="0">
                <a:solidFill>
                  <a:srgbClr val="0070C0"/>
                </a:solidFill>
              </a:rPr>
              <a:t>:</a:t>
            </a:r>
            <a:endParaRPr lang="ar-LY" sz="2000" dirty="0" smtClean="0"/>
          </a:p>
          <a:p>
            <a:pPr>
              <a:buFont typeface="Wingdings" panose="05000000000000000000" pitchFamily="2" charset="2"/>
              <a:buChar char="ü"/>
            </a:pPr>
            <a:r>
              <a:rPr lang="ar-LY" sz="2000" dirty="0" smtClean="0"/>
              <a:t> </a:t>
            </a:r>
            <a:r>
              <a:rPr lang="ar-SA" sz="2000" dirty="0" smtClean="0"/>
              <a:t>عدم </a:t>
            </a:r>
            <a:r>
              <a:rPr lang="ar-SA" sz="2000" dirty="0"/>
              <a:t>تسجيل البيانات المستمدّة من </a:t>
            </a:r>
            <a:r>
              <a:rPr lang="ar-SA" sz="2000" b="1" dirty="0" smtClean="0"/>
              <a:t>القطاع</a:t>
            </a:r>
            <a:r>
              <a:rPr lang="ar-LY" sz="2000" b="1" dirty="0" smtClean="0"/>
              <a:t>ين</a:t>
            </a:r>
            <a:r>
              <a:rPr lang="ar-SA" sz="2000" b="1" dirty="0" smtClean="0"/>
              <a:t> الخاص</a:t>
            </a:r>
            <a:r>
              <a:rPr lang="ar-LY" sz="2000" b="1" dirty="0" smtClean="0"/>
              <a:t> والعسكري</a:t>
            </a:r>
            <a:endParaRPr lang="ar-LY" sz="2000" b="1" dirty="0"/>
          </a:p>
          <a:p>
            <a:pPr>
              <a:buFont typeface="Wingdings" panose="05000000000000000000" pitchFamily="2" charset="2"/>
              <a:buChar char="ü"/>
            </a:pPr>
            <a:r>
              <a:rPr lang="ar-LY" sz="2000" dirty="0"/>
              <a:t> </a:t>
            </a:r>
            <a:r>
              <a:rPr lang="ar-SA" sz="2000" b="1" dirty="0" smtClean="0"/>
              <a:t>عدم كفاية القدرة التقنية </a:t>
            </a:r>
            <a:r>
              <a:rPr lang="ar-SA" sz="2000" dirty="0" smtClean="0"/>
              <a:t>على تحليل البيانات المجمَّعة</a:t>
            </a:r>
            <a:endParaRPr lang="ar-LY" sz="2000" dirty="0" smtClean="0"/>
          </a:p>
          <a:p>
            <a:pPr>
              <a:buFont typeface="Wingdings" panose="05000000000000000000" pitchFamily="2" charset="2"/>
              <a:buChar char="ü"/>
            </a:pPr>
            <a:r>
              <a:rPr lang="ar-LY" sz="2000" dirty="0" smtClean="0"/>
              <a:t> </a:t>
            </a:r>
            <a:r>
              <a:rPr lang="ar-SA" sz="2000" dirty="0" smtClean="0"/>
              <a:t>حوالي الثلث من الصفات الوظیفیة ل</a:t>
            </a:r>
            <a:r>
              <a:rPr lang="ar-LY" sz="2000" dirty="0" smtClean="0"/>
              <a:t>مكونات ال</a:t>
            </a:r>
            <a:r>
              <a:rPr lang="ar-SA" sz="2000" dirty="0" smtClean="0"/>
              <a:t>نظام </a:t>
            </a:r>
            <a:r>
              <a:rPr lang="ar-LY" sz="2000" dirty="0" smtClean="0"/>
              <a:t>غير</a:t>
            </a:r>
            <a:r>
              <a:rPr lang="ar-SA" sz="2000" dirty="0" smtClean="0"/>
              <a:t> موجودة</a:t>
            </a:r>
            <a:endParaRPr lang="ar-LY" sz="2000" dirty="0" smtClean="0"/>
          </a:p>
          <a:p>
            <a:pPr>
              <a:buFont typeface="Wingdings" panose="05000000000000000000" pitchFamily="2" charset="2"/>
              <a:buChar char="ü"/>
            </a:pPr>
            <a:r>
              <a:rPr lang="ar-LY" sz="2000" dirty="0" smtClean="0"/>
              <a:t> الافتقار</a:t>
            </a:r>
            <a:r>
              <a:rPr lang="ar-SA" sz="2000" dirty="0" smtClean="0"/>
              <a:t> لخطة رصد وتقییم شاملة التكالیف </a:t>
            </a:r>
            <a:endParaRPr lang="ar-LY" sz="2000" dirty="0" smtClean="0"/>
          </a:p>
          <a:p>
            <a:pPr>
              <a:buFont typeface="Wingdings" panose="05000000000000000000" pitchFamily="2" charset="2"/>
              <a:buChar char="ü"/>
            </a:pPr>
            <a:r>
              <a:rPr lang="ar-LY" sz="2000" dirty="0" smtClean="0"/>
              <a:t> </a:t>
            </a:r>
            <a:r>
              <a:rPr lang="ar-SA" sz="2000" b="1" dirty="0" smtClean="0"/>
              <a:t>عدم تبادل ونشر واستخدام المعلومات </a:t>
            </a:r>
            <a:r>
              <a:rPr lang="ar-SA" sz="2000" dirty="0" smtClean="0"/>
              <a:t>على نطاق واسع بما يخدم عملية صنع القرار</a:t>
            </a:r>
            <a:endParaRPr lang="ar-LY" sz="2000" dirty="0" smtClean="0"/>
          </a:p>
          <a:p>
            <a:pPr>
              <a:buFont typeface="Wingdings" panose="05000000000000000000" pitchFamily="2" charset="2"/>
              <a:buChar char="ü"/>
            </a:pPr>
            <a:r>
              <a:rPr lang="ar-LY" sz="2000" dirty="0" smtClean="0"/>
              <a:t> ضعف فعالية </a:t>
            </a:r>
            <a:r>
              <a:rPr lang="ar-SA" sz="2000" dirty="0" smtClean="0"/>
              <a:t>استخدام نظم المعلومات الصحية في المستشفيات</a:t>
            </a:r>
            <a:endParaRPr lang="ar-LY" sz="2000" dirty="0" smtClean="0"/>
          </a:p>
          <a:p>
            <a:pPr>
              <a:buFont typeface="Wingdings" panose="05000000000000000000" pitchFamily="2" charset="2"/>
              <a:buChar char="ü"/>
            </a:pPr>
            <a:r>
              <a:rPr lang="ar-LY" sz="2000" dirty="0" smtClean="0"/>
              <a:t> </a:t>
            </a:r>
            <a:r>
              <a:rPr lang="ar-SA" sz="2000" dirty="0" smtClean="0"/>
              <a:t>اعتماد</a:t>
            </a:r>
            <a:r>
              <a:rPr lang="ar-LY" sz="2000" dirty="0" smtClean="0"/>
              <a:t> المستشفيات</a:t>
            </a:r>
            <a:r>
              <a:rPr lang="ar-SA" sz="2000" dirty="0" smtClean="0"/>
              <a:t> على النظم التقليدية للمراسلات</a:t>
            </a:r>
            <a:endParaRPr lang="en-US" sz="2000" dirty="0"/>
          </a:p>
        </p:txBody>
      </p:sp>
      <p:sp>
        <p:nvSpPr>
          <p:cNvPr id="5" name="Content Placeholder 2"/>
          <p:cNvSpPr txBox="1">
            <a:spLocks/>
          </p:cNvSpPr>
          <p:nvPr/>
        </p:nvSpPr>
        <p:spPr>
          <a:xfrm>
            <a:off x="1935666" y="1248229"/>
            <a:ext cx="8229600" cy="1277258"/>
          </a:xfrm>
          <a:prstGeom prst="rect">
            <a:avLst/>
          </a:prstGeom>
          <a:solidFill>
            <a:srgbClr val="FFFAEB"/>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ar-SA" sz="2000" dirty="0" smtClean="0"/>
              <a:t> </a:t>
            </a:r>
            <a:r>
              <a:rPr lang="ar-SA" sz="2000" b="1" dirty="0" smtClean="0"/>
              <a:t>جمع المعلومات</a:t>
            </a:r>
            <a:r>
              <a:rPr lang="ar-LY" sz="2000" b="1" dirty="0" smtClean="0"/>
              <a:t> عمليـ</a:t>
            </a:r>
            <a:r>
              <a:rPr lang="ar-SA" sz="2000" b="1" dirty="0" smtClean="0"/>
              <a:t>ة معق</a:t>
            </a:r>
            <a:r>
              <a:rPr lang="ar-LY" sz="2000" b="1" dirty="0" smtClean="0"/>
              <a:t>ـ</a:t>
            </a:r>
            <a:r>
              <a:rPr lang="ar-SA" sz="2000" b="1" dirty="0" smtClean="0"/>
              <a:t>دة ومكلف</a:t>
            </a:r>
            <a:r>
              <a:rPr lang="ar-LY" sz="2000" b="1" dirty="0" smtClean="0"/>
              <a:t>ـ</a:t>
            </a:r>
            <a:r>
              <a:rPr lang="ar-SA" sz="2000" b="1" dirty="0" smtClean="0"/>
              <a:t>ة</a:t>
            </a:r>
            <a:r>
              <a:rPr lang="ar-LY" sz="2000" dirty="0" smtClean="0"/>
              <a:t>، لكن</a:t>
            </a:r>
            <a:r>
              <a:rPr lang="ar-LY" sz="2000" dirty="0"/>
              <a:t> </a:t>
            </a:r>
            <a:r>
              <a:rPr lang="ar-SA" sz="2000" dirty="0" smtClean="0"/>
              <a:t>الفوائ</a:t>
            </a:r>
            <a:r>
              <a:rPr lang="ar-LY" sz="2000" dirty="0" smtClean="0"/>
              <a:t>ـ</a:t>
            </a:r>
            <a:r>
              <a:rPr lang="ar-SA" sz="2000" dirty="0" smtClean="0"/>
              <a:t>د</a:t>
            </a:r>
            <a:r>
              <a:rPr lang="ar-LY" sz="2000" dirty="0" smtClean="0"/>
              <a:t> أكبـر</a:t>
            </a:r>
            <a:r>
              <a:rPr lang="ar-SA" sz="2000" dirty="0" smtClean="0"/>
              <a:t> </a:t>
            </a:r>
            <a:r>
              <a:rPr lang="ar-LY" sz="2000" dirty="0" smtClean="0"/>
              <a:t>من التكلفـة</a:t>
            </a:r>
          </a:p>
          <a:p>
            <a:pPr algn="ctr"/>
            <a:r>
              <a:rPr lang="ar-LY" sz="2000" dirty="0"/>
              <a:t>م</a:t>
            </a:r>
            <a:r>
              <a:rPr lang="ar-SA" sz="2000" dirty="0" smtClean="0"/>
              <a:t>ا</a:t>
            </a:r>
            <a:r>
              <a:rPr lang="ar-LY" sz="2000" dirty="0" smtClean="0"/>
              <a:t> ي</a:t>
            </a:r>
            <a:r>
              <a:rPr lang="ar-SA" sz="2000" dirty="0" smtClean="0"/>
              <a:t>میز أي نظام معلومات صحي القدرة على </a:t>
            </a:r>
            <a:r>
              <a:rPr lang="ar-SA" sz="2000" b="1" dirty="0" smtClean="0"/>
              <a:t>توفیر بیانات عالیة الجودة </a:t>
            </a:r>
            <a:endParaRPr lang="ar-LY" sz="2000" b="1" dirty="0" smtClean="0"/>
          </a:p>
          <a:p>
            <a:pPr algn="ctr"/>
            <a:r>
              <a:rPr lang="ar-SA" sz="2000" dirty="0" smtClean="0"/>
              <a:t>ب</a:t>
            </a:r>
            <a:r>
              <a:rPr lang="ar-LY" sz="2000" dirty="0" smtClean="0"/>
              <a:t>ناءُ نظامِ معلوماتٍ صحيةٍ فعالٍ</a:t>
            </a:r>
            <a:r>
              <a:rPr lang="ar-SA" sz="2000" dirty="0" smtClean="0"/>
              <a:t> </a:t>
            </a:r>
            <a:r>
              <a:rPr lang="ar-SA" sz="2000" b="1" dirty="0" smtClean="0"/>
              <a:t>أمر</a:t>
            </a:r>
            <a:r>
              <a:rPr lang="ar-LY" sz="2000" b="1" dirty="0"/>
              <a:t>ٌ</a:t>
            </a:r>
            <a:r>
              <a:rPr lang="ar-SA" sz="2000" b="1" dirty="0" smtClean="0"/>
              <a:t> ملح</a:t>
            </a:r>
            <a:r>
              <a:rPr lang="ar-LY" sz="2000" b="1" dirty="0" smtClean="0"/>
              <a:t>ٌ</a:t>
            </a:r>
            <a:r>
              <a:rPr lang="ar-SA" sz="2000" dirty="0" smtClean="0"/>
              <a:t> لإعادة بناء </a:t>
            </a:r>
            <a:r>
              <a:rPr lang="ar-LY" sz="2000" dirty="0" smtClean="0"/>
              <a:t>ال</a:t>
            </a:r>
            <a:r>
              <a:rPr lang="ar-SA" sz="2000" dirty="0" smtClean="0"/>
              <a:t>نظام</a:t>
            </a:r>
            <a:r>
              <a:rPr lang="ar-LY" sz="2000" dirty="0" smtClean="0"/>
              <a:t> </a:t>
            </a:r>
            <a:r>
              <a:rPr lang="ar-SA" sz="2000" dirty="0" smtClean="0"/>
              <a:t>الصحي</a:t>
            </a:r>
            <a:r>
              <a:rPr lang="ar-LY" sz="2000" dirty="0" smtClean="0"/>
              <a:t> الليبي</a:t>
            </a:r>
            <a:endParaRPr lang="en-US" sz="2000" dirty="0" smtClean="0"/>
          </a:p>
        </p:txBody>
      </p:sp>
      <p:sp>
        <p:nvSpPr>
          <p:cNvPr id="8" name="Content Placeholder 2"/>
          <p:cNvSpPr txBox="1">
            <a:spLocks/>
          </p:cNvSpPr>
          <p:nvPr/>
        </p:nvSpPr>
        <p:spPr>
          <a:xfrm>
            <a:off x="6191655" y="2701626"/>
            <a:ext cx="5792528" cy="3990109"/>
          </a:xfrm>
          <a:prstGeom prst="rect">
            <a:avLst/>
          </a:prstGeom>
          <a:solidFill>
            <a:srgbClr val="F0F8EC"/>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000" b="1" dirty="0">
                <a:solidFill>
                  <a:srgbClr val="0070C0"/>
                </a:solidFill>
              </a:rPr>
              <a:t>نقاط </a:t>
            </a:r>
            <a:r>
              <a:rPr lang="ar-LY" sz="2000" b="1" dirty="0">
                <a:solidFill>
                  <a:srgbClr val="0070C0"/>
                </a:solidFill>
              </a:rPr>
              <a:t>ال</a:t>
            </a:r>
            <a:r>
              <a:rPr lang="ar-SA" sz="2000" b="1" dirty="0">
                <a:solidFill>
                  <a:srgbClr val="0070C0"/>
                </a:solidFill>
              </a:rPr>
              <a:t>ضَعف </a:t>
            </a:r>
            <a:r>
              <a:rPr lang="ar-LY" sz="2000" b="1" dirty="0">
                <a:solidFill>
                  <a:srgbClr val="0070C0"/>
                </a:solidFill>
              </a:rPr>
              <a:t>ال</a:t>
            </a:r>
            <a:r>
              <a:rPr lang="ar-SA" sz="2000" b="1" dirty="0">
                <a:solidFill>
                  <a:srgbClr val="0070C0"/>
                </a:solidFill>
              </a:rPr>
              <a:t>رئيسية </a:t>
            </a:r>
            <a:r>
              <a:rPr lang="ar-LY" sz="2000" b="1" dirty="0">
                <a:solidFill>
                  <a:srgbClr val="0070C0"/>
                </a:solidFill>
              </a:rPr>
              <a:t>ل</a:t>
            </a:r>
            <a:r>
              <a:rPr lang="ar-SA" sz="2000" b="1" dirty="0">
                <a:solidFill>
                  <a:srgbClr val="0070C0"/>
                </a:solidFill>
              </a:rPr>
              <a:t>ن</a:t>
            </a:r>
            <a:r>
              <a:rPr lang="ar-LY" sz="2000" b="1" dirty="0">
                <a:solidFill>
                  <a:srgbClr val="0070C0"/>
                </a:solidFill>
              </a:rPr>
              <a:t>ظا</a:t>
            </a:r>
            <a:r>
              <a:rPr lang="ar-SA" sz="2000" b="1" dirty="0">
                <a:solidFill>
                  <a:srgbClr val="0070C0"/>
                </a:solidFill>
              </a:rPr>
              <a:t>م المعلومات الصحية الوطني</a:t>
            </a:r>
            <a:r>
              <a:rPr lang="ar-SA" sz="2000" b="1" dirty="0" smtClean="0">
                <a:solidFill>
                  <a:srgbClr val="0070C0"/>
                </a:solidFill>
              </a:rPr>
              <a:t>:</a:t>
            </a:r>
            <a:endParaRPr lang="ar-LY" sz="2000" dirty="0" smtClean="0"/>
          </a:p>
          <a:p>
            <a:pPr>
              <a:lnSpc>
                <a:spcPct val="100000"/>
              </a:lnSpc>
              <a:buFont typeface="Wingdings" panose="05000000000000000000" pitchFamily="2" charset="2"/>
              <a:buChar char="ü"/>
            </a:pPr>
            <a:r>
              <a:rPr lang="ar-SA" sz="2000" dirty="0"/>
              <a:t> ضعف تطبيق الخطة </a:t>
            </a:r>
            <a:r>
              <a:rPr lang="ar-SA" sz="2000" b="1" dirty="0"/>
              <a:t>الإستراتيجية </a:t>
            </a:r>
            <a:endParaRPr lang="ar-LY" sz="2000" b="1" dirty="0"/>
          </a:p>
          <a:p>
            <a:pPr>
              <a:lnSpc>
                <a:spcPct val="100000"/>
              </a:lnSpc>
              <a:buFont typeface="Wingdings" panose="05000000000000000000" pitchFamily="2" charset="2"/>
              <a:buChar char="ü"/>
            </a:pPr>
            <a:r>
              <a:rPr lang="ar-LY" sz="2000" dirty="0"/>
              <a:t> </a:t>
            </a:r>
            <a:r>
              <a:rPr lang="ar-SA" sz="2000" dirty="0"/>
              <a:t>تفتت نظم المعلومات الفرعية </a:t>
            </a:r>
            <a:endParaRPr lang="ar-LY" sz="2000" dirty="0"/>
          </a:p>
          <a:p>
            <a:pPr>
              <a:lnSpc>
                <a:spcPct val="100000"/>
              </a:lnSpc>
              <a:buFont typeface="Wingdings" panose="05000000000000000000" pitchFamily="2" charset="2"/>
              <a:buChar char="ü"/>
            </a:pPr>
            <a:r>
              <a:rPr lang="ar-LY" sz="2000" dirty="0"/>
              <a:t> </a:t>
            </a:r>
            <a:r>
              <a:rPr lang="ar-SA" sz="2000" b="1" dirty="0"/>
              <a:t>ضعف البنية التحتية </a:t>
            </a:r>
            <a:r>
              <a:rPr lang="ar-SA" sz="2000" dirty="0"/>
              <a:t>لتكنولوجيا المعلومات والاتصالات </a:t>
            </a:r>
            <a:endParaRPr lang="ar-LY" sz="2000" dirty="0"/>
          </a:p>
          <a:p>
            <a:pPr>
              <a:lnSpc>
                <a:spcPct val="100000"/>
              </a:lnSpc>
              <a:buFont typeface="Wingdings" panose="05000000000000000000" pitchFamily="2" charset="2"/>
              <a:buChar char="ü"/>
            </a:pPr>
            <a:r>
              <a:rPr lang="ar-LY" sz="2000" dirty="0"/>
              <a:t> </a:t>
            </a:r>
            <a:r>
              <a:rPr lang="ar-SA" sz="2000" b="1" dirty="0"/>
              <a:t>افتقار العاملين للحافز ونقص مهاراتهم</a:t>
            </a:r>
            <a:endParaRPr lang="ar-LY" sz="2000" b="1" dirty="0"/>
          </a:p>
          <a:p>
            <a:pPr>
              <a:lnSpc>
                <a:spcPct val="100000"/>
              </a:lnSpc>
              <a:buFont typeface="Wingdings" panose="05000000000000000000" pitchFamily="2" charset="2"/>
              <a:buChar char="ü"/>
            </a:pPr>
            <a:r>
              <a:rPr lang="ar-LY" sz="2000" dirty="0"/>
              <a:t> </a:t>
            </a:r>
            <a:r>
              <a:rPr lang="ar-SA" sz="2000" b="1" dirty="0"/>
              <a:t>الاعتماد على موارد خارجية </a:t>
            </a:r>
            <a:r>
              <a:rPr lang="ar-SA" sz="2000" dirty="0"/>
              <a:t>غير مستدامة </a:t>
            </a:r>
            <a:endParaRPr lang="ar-LY" sz="2000" dirty="0"/>
          </a:p>
          <a:p>
            <a:pPr>
              <a:lnSpc>
                <a:spcPct val="100000"/>
              </a:lnSpc>
              <a:buFont typeface="Wingdings" panose="05000000000000000000" pitchFamily="2" charset="2"/>
              <a:buChar char="ü"/>
            </a:pPr>
            <a:r>
              <a:rPr lang="ar-LY" sz="2000" dirty="0"/>
              <a:t> </a:t>
            </a:r>
            <a:r>
              <a:rPr lang="ar-SA" sz="2000" dirty="0"/>
              <a:t>عدم </a:t>
            </a:r>
            <a:r>
              <a:rPr lang="ar-LY" sz="2000" dirty="0"/>
              <a:t>وجود </a:t>
            </a:r>
            <a:r>
              <a:rPr lang="ar-SA" sz="2000" dirty="0"/>
              <a:t>وحدة رصد وتقییم ووحدة مسؤولة عن جمع ومعالجة المعلومات في حالات الطوارئ</a:t>
            </a:r>
            <a:endParaRPr lang="ar-LY" sz="2000" dirty="0"/>
          </a:p>
          <a:p>
            <a:pPr>
              <a:lnSpc>
                <a:spcPct val="100000"/>
              </a:lnSpc>
              <a:buFont typeface="Wingdings" panose="05000000000000000000" pitchFamily="2" charset="2"/>
              <a:buChar char="ü"/>
            </a:pPr>
            <a:r>
              <a:rPr lang="ar-LY" sz="2000" dirty="0" smtClean="0"/>
              <a:t> </a:t>
            </a:r>
            <a:r>
              <a:rPr lang="ar-SA" sz="2000" b="1" dirty="0" smtClean="0"/>
              <a:t>ضعف </a:t>
            </a:r>
            <a:r>
              <a:rPr lang="ar-SA" sz="2000" b="1" dirty="0"/>
              <a:t>الربط الالكتروني </a:t>
            </a:r>
            <a:r>
              <a:rPr lang="ar-SA" sz="2000" dirty="0"/>
              <a:t>مع  التسجيل </a:t>
            </a:r>
            <a:r>
              <a:rPr lang="ar-SA" sz="2000" dirty="0" smtClean="0"/>
              <a:t>المدني</a:t>
            </a:r>
            <a:r>
              <a:rPr lang="ar-LY" sz="2000" dirty="0" smtClean="0"/>
              <a:t> </a:t>
            </a:r>
            <a:endParaRPr lang="ar-LY" sz="2000" dirty="0"/>
          </a:p>
        </p:txBody>
      </p:sp>
      <p:sp>
        <p:nvSpPr>
          <p:cNvPr id="10"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خامس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إدارة المعرفة ونظم المعلومات الصحية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009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خامس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إدارة المعرفة ونظم المعلومات الصحية</a:t>
            </a:r>
            <a:endParaRPr lang="en-US" dirty="0">
              <a:solidFill>
                <a:schemeClr val="bg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6433125" y="1122214"/>
            <a:ext cx="5454069" cy="5624946"/>
          </a:xfrm>
          <a:prstGeom prst="rect">
            <a:avLst/>
          </a:prstGeom>
          <a:solidFill>
            <a:srgbClr val="FFFAEB"/>
          </a:solidFill>
          <a:ln w="28575">
            <a:solidFill>
              <a:schemeClr val="tx1"/>
            </a:solidFill>
          </a:ln>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ar-LY" sz="2400" b="1" dirty="0">
                <a:solidFill>
                  <a:srgbClr val="0070C0"/>
                </a:solidFill>
              </a:rPr>
              <a:t>ضروريات لبناء </a:t>
            </a:r>
            <a:r>
              <a:rPr lang="ar-LY" sz="2400" b="1" dirty="0" smtClean="0">
                <a:solidFill>
                  <a:srgbClr val="0070C0"/>
                </a:solidFill>
              </a:rPr>
              <a:t>نظام المعلومات الصحية</a:t>
            </a:r>
            <a:r>
              <a:rPr lang="ar-SA" sz="2400" b="1" dirty="0" smtClean="0">
                <a:solidFill>
                  <a:srgbClr val="0070C0"/>
                </a:solidFill>
              </a:rPr>
              <a:t>:</a:t>
            </a:r>
            <a:endParaRPr lang="ar-LY" sz="2400" b="1" dirty="0">
              <a:solidFill>
                <a:srgbClr val="0070C0"/>
              </a:solidFill>
            </a:endParaRPr>
          </a:p>
          <a:p>
            <a:pPr>
              <a:lnSpc>
                <a:spcPct val="100000"/>
              </a:lnSpc>
            </a:pPr>
            <a:endParaRPr lang="en-US" sz="900" b="1" dirty="0">
              <a:solidFill>
                <a:srgbClr val="0070C0"/>
              </a:solidFill>
            </a:endParaRPr>
          </a:p>
          <a:p>
            <a:pPr marL="514350" indent="-514350">
              <a:lnSpc>
                <a:spcPct val="100000"/>
              </a:lnSpc>
              <a:buFont typeface="+mj-lt"/>
              <a:buAutoNum type="arabicPeriod"/>
            </a:pPr>
            <a:r>
              <a:rPr lang="ar-SA" sz="2400" b="1" dirty="0"/>
              <a:t>دعم مركزالم</a:t>
            </a:r>
            <a:r>
              <a:rPr lang="ar-LY" sz="2400" b="1" dirty="0"/>
              <a:t>علومات </a:t>
            </a:r>
            <a:r>
              <a:rPr lang="ar-SA" sz="2400" dirty="0"/>
              <a:t>بالإمكانيات</a:t>
            </a:r>
            <a:r>
              <a:rPr lang="en-US" sz="2400" dirty="0"/>
              <a:t> </a:t>
            </a:r>
            <a:r>
              <a:rPr lang="ar-LY" sz="2400" dirty="0"/>
              <a:t> اللازمة</a:t>
            </a:r>
          </a:p>
          <a:p>
            <a:pPr marL="514350" indent="-514350">
              <a:lnSpc>
                <a:spcPct val="100000"/>
              </a:lnSpc>
              <a:buFont typeface="+mj-lt"/>
              <a:buAutoNum type="arabicPeriod"/>
            </a:pPr>
            <a:endParaRPr lang="en-US" sz="900" dirty="0"/>
          </a:p>
          <a:p>
            <a:pPr marL="514350" indent="-514350">
              <a:lnSpc>
                <a:spcPct val="100000"/>
              </a:lnSpc>
              <a:buFont typeface="+mj-lt"/>
              <a:buAutoNum type="arabicPeriod"/>
            </a:pPr>
            <a:r>
              <a:rPr lang="ar-SA" sz="2400" b="1" dirty="0"/>
              <a:t>تحدي</a:t>
            </a:r>
            <a:r>
              <a:rPr lang="ar-LY" sz="2400" b="1" dirty="0"/>
              <a:t>ث</a:t>
            </a:r>
            <a:r>
              <a:rPr lang="ar-SA" sz="2400" b="1" dirty="0"/>
              <a:t> الاحتياجات التدريبية</a:t>
            </a:r>
            <a:r>
              <a:rPr lang="ar-LY" sz="2400" b="1" dirty="0"/>
              <a:t> </a:t>
            </a:r>
            <a:r>
              <a:rPr lang="ar-LY" sz="2400" dirty="0"/>
              <a:t>وفقاً ل</a:t>
            </a:r>
            <a:r>
              <a:rPr lang="ar-SA" sz="2400" dirty="0"/>
              <a:t>لتقنية الحديثة</a:t>
            </a:r>
            <a:endParaRPr lang="ar-LY" sz="2400" dirty="0"/>
          </a:p>
          <a:p>
            <a:pPr marL="514350" indent="-514350">
              <a:lnSpc>
                <a:spcPct val="100000"/>
              </a:lnSpc>
              <a:buFont typeface="+mj-lt"/>
              <a:buAutoNum type="arabicPeriod"/>
            </a:pPr>
            <a:endParaRPr lang="en-US" sz="900" dirty="0"/>
          </a:p>
          <a:p>
            <a:pPr marL="514350" indent="-514350">
              <a:lnSpc>
                <a:spcPct val="100000"/>
              </a:lnSpc>
              <a:buFont typeface="+mj-lt"/>
              <a:buAutoNum type="arabicPeriod"/>
            </a:pPr>
            <a:r>
              <a:rPr lang="ar-SA" sz="2400" dirty="0"/>
              <a:t>انتقاء </a:t>
            </a:r>
            <a:r>
              <a:rPr lang="ar-SA" sz="2400" b="1" dirty="0"/>
              <a:t>الكادر البشري المتخصص والمؤهل </a:t>
            </a:r>
            <a:r>
              <a:rPr lang="ar-SA" sz="2400" dirty="0"/>
              <a:t>في </a:t>
            </a:r>
            <a:r>
              <a:rPr lang="en-GB" sz="2400" dirty="0"/>
              <a:t>IT</a:t>
            </a:r>
            <a:endParaRPr lang="ar-LY" sz="2400" dirty="0"/>
          </a:p>
          <a:p>
            <a:pPr marL="514350" indent="-514350">
              <a:lnSpc>
                <a:spcPct val="100000"/>
              </a:lnSpc>
              <a:buFont typeface="+mj-lt"/>
              <a:buAutoNum type="arabicPeriod"/>
            </a:pPr>
            <a:endParaRPr lang="en-US" sz="900" dirty="0"/>
          </a:p>
          <a:p>
            <a:pPr marL="514350" indent="-514350">
              <a:lnSpc>
                <a:spcPct val="100000"/>
              </a:lnSpc>
              <a:buFont typeface="+mj-lt"/>
              <a:buAutoNum type="arabicPeriod"/>
            </a:pPr>
            <a:r>
              <a:rPr lang="ar-LY" sz="2400" b="1" dirty="0"/>
              <a:t>ال</a:t>
            </a:r>
            <a:r>
              <a:rPr lang="ar-SA" sz="2400" b="1" dirty="0"/>
              <a:t>استفادة</a:t>
            </a:r>
            <a:r>
              <a:rPr lang="ar-LY" sz="2400" b="1" dirty="0"/>
              <a:t> مما يوفره المركز </a:t>
            </a:r>
            <a:r>
              <a:rPr lang="ar-LY" sz="2400" dirty="0"/>
              <a:t>من معلومات في إدارة</a:t>
            </a:r>
            <a:r>
              <a:rPr lang="ar-SA" sz="2400" dirty="0"/>
              <a:t> البرامج </a:t>
            </a:r>
            <a:r>
              <a:rPr lang="ar-LY" sz="2400" dirty="0"/>
              <a:t>ووضع</a:t>
            </a:r>
            <a:r>
              <a:rPr lang="ar-SA" sz="2400" dirty="0"/>
              <a:t> السیاسات</a:t>
            </a:r>
            <a:r>
              <a:rPr lang="ar-LY" sz="2400" dirty="0"/>
              <a:t> </a:t>
            </a:r>
            <a:r>
              <a:rPr lang="ar-SA" sz="2400" dirty="0"/>
              <a:t>الصح</a:t>
            </a:r>
            <a:r>
              <a:rPr lang="ar-LY" sz="2400" dirty="0"/>
              <a:t>ي</a:t>
            </a:r>
            <a:r>
              <a:rPr lang="ar-SA" sz="2400" dirty="0"/>
              <a:t>ة</a:t>
            </a:r>
            <a:endParaRPr lang="ar-LY" sz="2400" dirty="0"/>
          </a:p>
          <a:p>
            <a:pPr marL="514350" indent="-514350">
              <a:lnSpc>
                <a:spcPct val="100000"/>
              </a:lnSpc>
              <a:buFont typeface="+mj-lt"/>
              <a:buAutoNum type="arabicPeriod"/>
            </a:pPr>
            <a:endParaRPr lang="ar-LY" sz="900" dirty="0"/>
          </a:p>
          <a:p>
            <a:pPr marL="514350" indent="-514350">
              <a:lnSpc>
                <a:spcPct val="100000"/>
              </a:lnSpc>
              <a:buFont typeface="+mj-lt"/>
              <a:buAutoNum type="arabicPeriod"/>
            </a:pPr>
            <a:r>
              <a:rPr lang="ar-LY" sz="2400" dirty="0"/>
              <a:t>اعتماد</a:t>
            </a:r>
            <a:r>
              <a:rPr lang="ar-SA" sz="2400" dirty="0"/>
              <a:t> </a:t>
            </a:r>
            <a:r>
              <a:rPr lang="ar-SA" sz="2400" b="1" dirty="0"/>
              <a:t>نظام جمع بیانات واضح المعالم </a:t>
            </a:r>
            <a:r>
              <a:rPr lang="ar-LY" sz="2400" dirty="0"/>
              <a:t>يربط</a:t>
            </a:r>
            <a:r>
              <a:rPr lang="ar-SA" sz="2400" dirty="0"/>
              <a:t> المرافق الصحیة </a:t>
            </a:r>
            <a:r>
              <a:rPr lang="ar-LY" sz="2400" dirty="0"/>
              <a:t>ب</a:t>
            </a:r>
            <a:r>
              <a:rPr lang="ar-SA" sz="2400" dirty="0"/>
              <a:t>المستوى الوطني</a:t>
            </a:r>
            <a:r>
              <a:rPr lang="ar-LY" sz="2400" dirty="0"/>
              <a:t> </a:t>
            </a:r>
          </a:p>
          <a:p>
            <a:pPr marL="514350" indent="-514350">
              <a:lnSpc>
                <a:spcPct val="100000"/>
              </a:lnSpc>
              <a:buFont typeface="+mj-lt"/>
              <a:buAutoNum type="arabicPeriod"/>
            </a:pPr>
            <a:endParaRPr lang="ar-LY" sz="900" dirty="0"/>
          </a:p>
          <a:p>
            <a:pPr marL="514350" indent="-514350">
              <a:lnSpc>
                <a:spcPct val="100000"/>
              </a:lnSpc>
              <a:buFont typeface="+mj-lt"/>
              <a:buAutoNum type="arabicPeriod"/>
            </a:pPr>
            <a:r>
              <a:rPr lang="ar-LY" sz="2400" b="1" dirty="0"/>
              <a:t>التنسيق </a:t>
            </a:r>
            <a:r>
              <a:rPr lang="ar-LY" sz="2400" b="1" dirty="0" smtClean="0"/>
              <a:t>مع </a:t>
            </a:r>
            <a:r>
              <a:rPr lang="ar-LY" sz="2400" b="1" dirty="0"/>
              <a:t>الشركاء </a:t>
            </a:r>
            <a:r>
              <a:rPr lang="ar-LY" sz="2400" dirty="0"/>
              <a:t>مثل </a:t>
            </a:r>
            <a:r>
              <a:rPr lang="ar-SA" sz="2400" dirty="0"/>
              <a:t>مصلحة الاحصاء والتعداد ونظام تسجیل الأحوال المدنیة الآلي</a:t>
            </a:r>
            <a:endParaRPr lang="ar-LY"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6" name="Content Placeholder 2"/>
          <p:cNvSpPr txBox="1">
            <a:spLocks/>
          </p:cNvSpPr>
          <p:nvPr/>
        </p:nvSpPr>
        <p:spPr>
          <a:xfrm>
            <a:off x="240150" y="1122219"/>
            <a:ext cx="5454069" cy="5624946"/>
          </a:xfrm>
          <a:prstGeom prst="rect">
            <a:avLst/>
          </a:prstGeom>
          <a:solidFill>
            <a:srgbClr val="F0F8EC"/>
          </a:solidFill>
          <a:ln w="28575">
            <a:solidFill>
              <a:schemeClr val="tx1"/>
            </a:solidFill>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LY" sz="2400" b="1" dirty="0" smtClean="0">
              <a:solidFill>
                <a:srgbClr val="0070C0"/>
              </a:solidFill>
            </a:endParaRPr>
          </a:p>
          <a:p>
            <a:endParaRPr lang="en-US" sz="800" b="1" dirty="0" smtClean="0">
              <a:solidFill>
                <a:srgbClr val="0070C0"/>
              </a:solidFill>
            </a:endParaRPr>
          </a:p>
          <a:p>
            <a:pPr marL="0" indent="0">
              <a:buNone/>
            </a:pPr>
            <a:r>
              <a:rPr lang="ar-LY" sz="2200" b="1" dirty="0" smtClean="0"/>
              <a:t>7.    الربط الإلكتروني </a:t>
            </a:r>
            <a:r>
              <a:rPr lang="ar-SA" sz="2200" dirty="0" smtClean="0"/>
              <a:t>مع مركز مكافحة الأمراض</a:t>
            </a:r>
            <a:endParaRPr lang="ar-LY" sz="2200" dirty="0" smtClean="0"/>
          </a:p>
          <a:p>
            <a:pPr marL="514350" indent="-514350">
              <a:buFont typeface="+mj-lt"/>
              <a:buAutoNum type="arabicPeriod"/>
            </a:pPr>
            <a:endParaRPr lang="ar-LY" sz="900" dirty="0" smtClean="0"/>
          </a:p>
          <a:p>
            <a:pPr marL="0" indent="0">
              <a:buNone/>
            </a:pPr>
            <a:r>
              <a:rPr lang="ar-LY" sz="2200" dirty="0" smtClean="0"/>
              <a:t>8.    </a:t>
            </a:r>
            <a:r>
              <a:rPr lang="ar-SA" sz="2200" dirty="0" smtClean="0"/>
              <a:t>توفيروتحديث  </a:t>
            </a:r>
            <a:r>
              <a:rPr lang="ar-SA" sz="2200" b="1" dirty="0" smtClean="0"/>
              <a:t>قائمة رئیسیة للمرافق </a:t>
            </a:r>
            <a:r>
              <a:rPr lang="ar-SA" sz="2200" dirty="0" smtClean="0"/>
              <a:t>الصحیة</a:t>
            </a:r>
            <a:endParaRPr lang="ar-LY" sz="2200" dirty="0" smtClean="0"/>
          </a:p>
          <a:p>
            <a:pPr marL="514350" indent="-514350">
              <a:buFont typeface="+mj-lt"/>
              <a:buAutoNum type="arabicPeriod"/>
            </a:pPr>
            <a:endParaRPr lang="ar-LY" sz="900" dirty="0" smtClean="0"/>
          </a:p>
          <a:p>
            <a:pPr marL="457200" indent="-457200">
              <a:buAutoNum type="arabicPeriod" startAt="9"/>
            </a:pPr>
            <a:r>
              <a:rPr lang="ar-LY" sz="2200" b="1" dirty="0" smtClean="0"/>
              <a:t>اعتماد </a:t>
            </a:r>
            <a:r>
              <a:rPr lang="ar-SA" sz="2200" b="1" dirty="0" smtClean="0"/>
              <a:t>قائمة محددة من الأمراض ذات الأولویة </a:t>
            </a:r>
            <a:r>
              <a:rPr lang="ar-SA" sz="2200" dirty="0" smtClean="0"/>
              <a:t>تحت </a:t>
            </a:r>
            <a:endParaRPr lang="ar-LY" sz="2200" dirty="0" smtClean="0"/>
          </a:p>
          <a:p>
            <a:pPr marL="0" indent="0">
              <a:buNone/>
            </a:pPr>
            <a:r>
              <a:rPr lang="ar-LY" sz="2200" dirty="0"/>
              <a:t> </a:t>
            </a:r>
            <a:r>
              <a:rPr lang="ar-LY" sz="2200" dirty="0" smtClean="0"/>
              <a:t>      </a:t>
            </a:r>
            <a:r>
              <a:rPr lang="ar-SA" sz="2200" dirty="0" smtClean="0"/>
              <a:t>المراقبة الوطنیة الحالیة</a:t>
            </a:r>
            <a:endParaRPr lang="ar-LY" sz="2200" dirty="0" smtClean="0"/>
          </a:p>
          <a:p>
            <a:pPr marL="514350" indent="-514350">
              <a:buFont typeface="+mj-lt"/>
              <a:buAutoNum type="arabicPeriod"/>
            </a:pPr>
            <a:endParaRPr lang="ar-LY" sz="900" dirty="0" smtClean="0"/>
          </a:p>
          <a:p>
            <a:pPr marL="457200" indent="-457200">
              <a:buAutoNum type="arabicPeriod" startAt="10"/>
            </a:pPr>
            <a:r>
              <a:rPr lang="ar-SA" sz="2200" b="1" dirty="0" smtClean="0"/>
              <a:t>ترسیخ نقاط القوة </a:t>
            </a:r>
            <a:r>
              <a:rPr lang="ar-SA" sz="2200" dirty="0" smtClean="0"/>
              <a:t>الموجودة بنظام المعلومات الصحیة اللیبي </a:t>
            </a:r>
            <a:endParaRPr lang="ar-LY" sz="2200" dirty="0" smtClean="0"/>
          </a:p>
          <a:p>
            <a:pPr marL="0" indent="0">
              <a:buNone/>
            </a:pPr>
            <a:r>
              <a:rPr lang="ar-LY" sz="2200" dirty="0" smtClean="0"/>
              <a:t>       </a:t>
            </a:r>
            <a:r>
              <a:rPr lang="ar-SA" sz="2200" dirty="0" smtClean="0"/>
              <a:t>وضبط تدخلات استراتیجیة لمعالجة الفجوات القائمة</a:t>
            </a:r>
            <a:endParaRPr lang="ar-LY" sz="2200" dirty="0" smtClean="0"/>
          </a:p>
          <a:p>
            <a:pPr marL="514350" indent="-514350">
              <a:buFont typeface="+mj-lt"/>
              <a:buAutoNum type="arabicPeriod"/>
            </a:pPr>
            <a:endParaRPr lang="ar-LY" sz="900" dirty="0" smtClean="0"/>
          </a:p>
          <a:p>
            <a:pPr marL="457200" indent="-457200">
              <a:buAutoNum type="arabicPeriod" startAt="11"/>
            </a:pPr>
            <a:r>
              <a:rPr lang="ar-SA" sz="2200" b="1" dirty="0" smtClean="0"/>
              <a:t>التزام الحكومة </a:t>
            </a:r>
            <a:r>
              <a:rPr lang="ar-SA" sz="2200" dirty="0" smtClean="0"/>
              <a:t>اللیبیة بإعادة بناء النظام الصحي وتحسین </a:t>
            </a:r>
            <a:endParaRPr lang="ar-LY" sz="2200" dirty="0" smtClean="0"/>
          </a:p>
          <a:p>
            <a:pPr marL="0" indent="0">
              <a:buNone/>
            </a:pPr>
            <a:r>
              <a:rPr lang="ar-LY" sz="2200" dirty="0" smtClean="0"/>
              <a:t>       </a:t>
            </a:r>
            <a:r>
              <a:rPr lang="ar-SA" sz="2200" dirty="0" smtClean="0"/>
              <a:t>نظام المعلومات</a:t>
            </a:r>
            <a:endParaRPr lang="ar-LY" sz="2200" dirty="0" smtClean="0"/>
          </a:p>
          <a:p>
            <a:pPr marL="514350" indent="-514350">
              <a:buFont typeface="+mj-lt"/>
              <a:buAutoNum type="arabicPeriod"/>
            </a:pPr>
            <a:endParaRPr lang="ar-LY" sz="900" dirty="0" smtClean="0"/>
          </a:p>
          <a:p>
            <a:pPr marL="0" indent="0">
              <a:buNone/>
            </a:pPr>
            <a:r>
              <a:rPr lang="ar-LY" sz="2200" b="1" dirty="0" smtClean="0"/>
              <a:t>12.  </a:t>
            </a:r>
            <a:r>
              <a:rPr lang="ar-SA" sz="2200" b="1" dirty="0" smtClean="0"/>
              <a:t>معالجة الفجوات</a:t>
            </a:r>
            <a:r>
              <a:rPr lang="ar-LY" sz="2200" b="1" dirty="0" smtClean="0"/>
              <a:t> الوظيفية</a:t>
            </a:r>
            <a:r>
              <a:rPr lang="ar-SA" sz="2200" b="1" dirty="0" smtClean="0"/>
              <a:t> </a:t>
            </a:r>
            <a:r>
              <a:rPr lang="ar-SA" sz="2200" dirty="0" smtClean="0"/>
              <a:t>القائمة</a:t>
            </a:r>
            <a:r>
              <a:rPr lang="en-US" sz="2200" dirty="0" smtClean="0"/>
              <a:t>: </a:t>
            </a:r>
            <a:r>
              <a:rPr lang="ar-SA" sz="2200" dirty="0" smtClean="0"/>
              <a:t>الإدارة؛ البنیة </a:t>
            </a:r>
            <a:r>
              <a:rPr lang="ar-LY" sz="2200" dirty="0" smtClean="0"/>
              <a:t> </a:t>
            </a:r>
          </a:p>
          <a:p>
            <a:pPr marL="0" indent="0">
              <a:buNone/>
            </a:pPr>
            <a:r>
              <a:rPr lang="ar-LY" sz="2200" dirty="0"/>
              <a:t> </a:t>
            </a:r>
            <a:r>
              <a:rPr lang="ar-LY" sz="2200" dirty="0" smtClean="0"/>
              <a:t>      </a:t>
            </a:r>
            <a:r>
              <a:rPr lang="ar-SA" sz="2200" dirty="0" smtClean="0"/>
              <a:t>التحتیة والدعم؛ إدارة البیانات والمعاییر؛</a:t>
            </a:r>
            <a:r>
              <a:rPr lang="en-US" sz="2200" dirty="0" smtClean="0"/>
              <a:t>  </a:t>
            </a:r>
            <a:r>
              <a:rPr lang="ar-SA" sz="2200" dirty="0" smtClean="0"/>
              <a:t>الجودة؛ ونشر</a:t>
            </a:r>
            <a:r>
              <a:rPr lang="ar-LY" sz="2200" dirty="0" smtClean="0"/>
              <a:t> </a:t>
            </a:r>
          </a:p>
          <a:p>
            <a:pPr marL="0" indent="0">
              <a:buNone/>
            </a:pPr>
            <a:r>
              <a:rPr lang="ar-LY" sz="2200" dirty="0"/>
              <a:t> </a:t>
            </a:r>
            <a:r>
              <a:rPr lang="ar-LY" sz="2200" dirty="0" smtClean="0"/>
              <a:t>      </a:t>
            </a:r>
            <a:r>
              <a:rPr lang="ar-SA" sz="2200" dirty="0" smtClean="0"/>
              <a:t>البیانات واستخدامھا</a:t>
            </a:r>
            <a:endParaRPr lang="en-US" sz="2200" dirty="0"/>
          </a:p>
        </p:txBody>
      </p:sp>
    </p:spTree>
    <p:extLst>
      <p:ext uri="{BB962C8B-B14F-4D97-AF65-F5344CB8AC3E}">
        <p14:creationId xmlns:p14="http://schemas.microsoft.com/office/powerpoint/2010/main" val="37646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خامس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إدارة المعرفة ونظم المعلومات الصحية</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6373085" y="1421071"/>
            <a:ext cx="4760021" cy="5284529"/>
          </a:xfrm>
          <a:prstGeom prst="rect">
            <a:avLst/>
          </a:prstGeom>
          <a:solidFill>
            <a:srgbClr val="FFFAEB"/>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ar-LY" sz="2400" b="1" dirty="0" smtClean="0">
                <a:solidFill>
                  <a:srgbClr val="0070C0"/>
                </a:solidFill>
              </a:rPr>
              <a:t>ملاحظات:</a:t>
            </a:r>
            <a:endParaRPr lang="en-US" sz="2400" b="1" dirty="0" smtClean="0">
              <a:solidFill>
                <a:srgbClr val="0070C0"/>
              </a:solidFill>
            </a:endParaRPr>
          </a:p>
          <a:p>
            <a:pPr>
              <a:lnSpc>
                <a:spcPct val="150000"/>
              </a:lnSpc>
            </a:pPr>
            <a:r>
              <a:rPr lang="ar-SA" sz="2000" dirty="0"/>
              <a:t>ب</a:t>
            </a:r>
            <a:r>
              <a:rPr lang="ar-LY" sz="2000" dirty="0"/>
              <a:t>ناء نظام المعلومات الصحية</a:t>
            </a:r>
            <a:r>
              <a:rPr lang="en-US" sz="2000" dirty="0"/>
              <a:t> </a:t>
            </a:r>
            <a:r>
              <a:rPr lang="ar-SA" sz="2000" dirty="0" smtClean="0"/>
              <a:t>یتطلب</a:t>
            </a:r>
            <a:r>
              <a:rPr lang="ar-LY" sz="2000" dirty="0"/>
              <a:t> </a:t>
            </a:r>
            <a:r>
              <a:rPr lang="ar-SA" sz="2000" b="1" dirty="0" smtClean="0"/>
              <a:t>تضافر </a:t>
            </a:r>
            <a:r>
              <a:rPr lang="ar-SA" sz="2000" b="1" dirty="0"/>
              <a:t>الجھود </a:t>
            </a:r>
            <a:r>
              <a:rPr lang="ar-SA" sz="2000" dirty="0"/>
              <a:t>والتنسیق من جھة </a:t>
            </a:r>
            <a:r>
              <a:rPr lang="ar-SA" sz="2000" b="1" dirty="0"/>
              <a:t>وموارد مالیة وبشریة ومادیة كبیرة </a:t>
            </a:r>
            <a:r>
              <a:rPr lang="ar-SA" sz="2000" dirty="0"/>
              <a:t>من جھة </a:t>
            </a:r>
            <a:r>
              <a:rPr lang="ar-LY" sz="2000" dirty="0"/>
              <a:t>أ</a:t>
            </a:r>
            <a:r>
              <a:rPr lang="ar-SA" sz="2000" dirty="0"/>
              <a:t>خرى</a:t>
            </a:r>
            <a:endParaRPr lang="en-US" sz="2000" dirty="0"/>
          </a:p>
          <a:p>
            <a:pPr>
              <a:lnSpc>
                <a:spcPct val="150000"/>
              </a:lnSpc>
            </a:pPr>
            <a:r>
              <a:rPr lang="ar-SA" sz="2000" b="1" dirty="0"/>
              <a:t>على وزارة الصحة والجھات المعنیة الأخرى أن تظھر التزامھا </a:t>
            </a:r>
            <a:r>
              <a:rPr lang="ar-SA" sz="2000" dirty="0"/>
              <a:t>بتطویر نظام المعلومات الصحیة من خلال تخصیص میزانیة مناسبة لمركز المعلومات </a:t>
            </a:r>
            <a:r>
              <a:rPr lang="ar-SA" sz="2000" dirty="0" smtClean="0"/>
              <a:t>والتوثیق</a:t>
            </a:r>
            <a:endParaRPr lang="en-US"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6" name="Content Placeholder 2"/>
          <p:cNvSpPr txBox="1">
            <a:spLocks/>
          </p:cNvSpPr>
          <p:nvPr/>
        </p:nvSpPr>
        <p:spPr>
          <a:xfrm>
            <a:off x="983668" y="1448785"/>
            <a:ext cx="4940134" cy="5242960"/>
          </a:xfrm>
          <a:prstGeom prst="rect">
            <a:avLst/>
          </a:prstGeom>
          <a:solidFill>
            <a:srgbClr val="F0F8EC"/>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ar-LY" sz="2400" b="1" dirty="0" smtClean="0">
                <a:solidFill>
                  <a:srgbClr val="0070C0"/>
                </a:solidFill>
              </a:rPr>
              <a:t>ملاحظات:</a:t>
            </a:r>
            <a:endParaRPr lang="en-US" sz="2400" b="1" dirty="0" smtClean="0">
              <a:solidFill>
                <a:srgbClr val="0070C0"/>
              </a:solidFill>
            </a:endParaRPr>
          </a:p>
          <a:p>
            <a:pPr>
              <a:lnSpc>
                <a:spcPct val="150000"/>
              </a:lnSpc>
            </a:pPr>
            <a:r>
              <a:rPr lang="ar-LY" sz="2000" dirty="0"/>
              <a:t>ي</a:t>
            </a:r>
            <a:r>
              <a:rPr lang="ar-SA" sz="2000" dirty="0"/>
              <a:t>عمل مركز المعلومات والتوثیق على </a:t>
            </a:r>
            <a:r>
              <a:rPr lang="ar-SA" sz="2000" b="1" dirty="0"/>
              <a:t>تعبئة الموارد من الجھات المانحة</a:t>
            </a:r>
            <a:r>
              <a:rPr lang="ar-SA" sz="2000" dirty="0"/>
              <a:t> والشركاء بالداخل والخارج </a:t>
            </a:r>
            <a:r>
              <a:rPr lang="ar-LY" sz="2000" dirty="0"/>
              <a:t>(</a:t>
            </a:r>
            <a:r>
              <a:rPr lang="ar-SA" sz="2000" dirty="0"/>
              <a:t>الاتحاد الأوروبي من خلال مشروع نظام المعلومات الصحیة وإدارة</a:t>
            </a:r>
            <a:r>
              <a:rPr lang="ar-LY" sz="2000" dirty="0"/>
              <a:t> </a:t>
            </a:r>
            <a:r>
              <a:rPr lang="ar-SA" sz="2000" dirty="0"/>
              <a:t>سلسلة إمدادات الأدو</a:t>
            </a:r>
            <a:r>
              <a:rPr lang="ar-LY" sz="2000" dirty="0"/>
              <a:t>ية)</a:t>
            </a:r>
            <a:endParaRPr lang="en-US" sz="2000" dirty="0"/>
          </a:p>
          <a:p>
            <a:pPr>
              <a:lnSpc>
                <a:spcPct val="150000"/>
              </a:lnSpc>
            </a:pPr>
            <a:r>
              <a:rPr lang="en-US" sz="2000" dirty="0" smtClean="0"/>
              <a:t> </a:t>
            </a:r>
            <a:r>
              <a:rPr lang="ar-SA" sz="2000" dirty="0" smtClean="0"/>
              <a:t>تعمل </a:t>
            </a:r>
            <a:r>
              <a:rPr lang="ar-SA" sz="2000" b="1" dirty="0" smtClean="0"/>
              <a:t>منظمة الصحة العالمیة </a:t>
            </a:r>
            <a:r>
              <a:rPr lang="ar-SA" sz="2000" dirty="0" smtClean="0"/>
              <a:t>ووكالات الأمم المتحدة الأخرى المختصة في </a:t>
            </a:r>
            <a:r>
              <a:rPr lang="ar-SA" sz="2000" b="1" dirty="0" smtClean="0"/>
              <a:t>دعم البلدان </a:t>
            </a:r>
            <a:r>
              <a:rPr lang="ar-SA" sz="2000" dirty="0" smtClean="0"/>
              <a:t>على تطویر نظم البیانات الصحیة</a:t>
            </a:r>
            <a:r>
              <a:rPr lang="ar-LY" sz="2000" dirty="0" smtClean="0"/>
              <a:t> ب</a:t>
            </a:r>
            <a:r>
              <a:rPr lang="ar-SA" sz="2000" dirty="0" smtClean="0"/>
              <a:t>تخصیص الموارد وتقدیم الدعم الفني وتعبئة موارد خارجیة إضافیة</a:t>
            </a:r>
            <a:endParaRPr lang="en-US" sz="2000" dirty="0"/>
          </a:p>
        </p:txBody>
      </p:sp>
    </p:spTree>
    <p:extLst>
      <p:ext uri="{BB962C8B-B14F-4D97-AF65-F5344CB8AC3E}">
        <p14:creationId xmlns:p14="http://schemas.microsoft.com/office/powerpoint/2010/main" val="312197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خامس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إدارة المعرفة ونظم المعلومات الصحية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744719439"/>
              </p:ext>
            </p:extLst>
          </p:nvPr>
        </p:nvGraphicFramePr>
        <p:xfrm>
          <a:off x="532262" y="1343114"/>
          <a:ext cx="11095629" cy="5324794"/>
        </p:xfrm>
        <a:graphic>
          <a:graphicData uri="http://schemas.openxmlformats.org/drawingml/2006/table">
            <a:tbl>
              <a:tblPr rtl="1" firstRow="1" bandRow="1">
                <a:tableStyleId>{0660B408-B3CF-4A94-85FC-2B1E0A45F4A2}</a:tableStyleId>
              </a:tblPr>
              <a:tblGrid>
                <a:gridCol w="1405584"/>
                <a:gridCol w="9690045"/>
              </a:tblGrid>
              <a:tr h="887490">
                <a:tc gridSpan="2">
                  <a:txBody>
                    <a:bodyPr/>
                    <a:lstStyle/>
                    <a:p>
                      <a:pPr algn="ctr" rtl="1">
                        <a:lnSpc>
                          <a:spcPct val="150000"/>
                        </a:lnSpc>
                      </a:pPr>
                      <a:r>
                        <a:rPr lang="ar-EG" sz="3600" dirty="0" smtClean="0"/>
                        <a:t>الأهداف الاستراتيجية </a:t>
                      </a:r>
                      <a:endParaRPr lang="ar-LY" sz="3600" dirty="0"/>
                    </a:p>
                  </a:txBody>
                  <a:tcPr/>
                </a:tc>
                <a:tc hMerge="1">
                  <a:txBody>
                    <a:bodyPr/>
                    <a:lstStyle/>
                    <a:p>
                      <a:pPr rtl="1"/>
                      <a:endParaRPr lang="ar-LY" dirty="0"/>
                    </a:p>
                  </a:txBody>
                  <a:tcPr/>
                </a:tc>
              </a:tr>
              <a:tr h="899816">
                <a:tc>
                  <a:txBody>
                    <a:bodyPr/>
                    <a:lstStyle/>
                    <a:p>
                      <a:pPr algn="ctr" rtl="1">
                        <a:lnSpc>
                          <a:spcPct val="150000"/>
                        </a:lnSpc>
                      </a:pPr>
                      <a:r>
                        <a:rPr lang="ar-LY" sz="2800" b="1" dirty="0" smtClean="0"/>
                        <a:t>الأول</a:t>
                      </a:r>
                      <a:endParaRPr lang="ar-LY" sz="2800" b="1" dirty="0"/>
                    </a:p>
                  </a:txBody>
                  <a:tcPr>
                    <a:solidFill>
                      <a:schemeClr val="accent4">
                        <a:lumMod val="20000"/>
                        <a:lumOff val="80000"/>
                      </a:schemeClr>
                    </a:solidFill>
                  </a:tcPr>
                </a:tc>
                <a:tc>
                  <a:txBody>
                    <a:bodyPr/>
                    <a:lstStyle/>
                    <a:p>
                      <a:pPr algn="ctr" rtl="1">
                        <a:lnSpc>
                          <a:spcPct val="150000"/>
                        </a:lnSpc>
                      </a:pPr>
                      <a:r>
                        <a:rPr lang="ar-SA" sz="2800" dirty="0" smtClean="0"/>
                        <a:t>تطویر السیاسات السلیمة وتعزیز البیئة المؤسسیة لنظام المعلومات الصحیة </a:t>
                      </a:r>
                      <a:endParaRPr lang="ar-LY" sz="2800" dirty="0"/>
                    </a:p>
                  </a:txBody>
                  <a:tcPr>
                    <a:solidFill>
                      <a:srgbClr val="FFE9A3"/>
                    </a:solidFill>
                  </a:tcPr>
                </a:tc>
              </a:tr>
              <a:tr h="899816">
                <a:tc>
                  <a:txBody>
                    <a:bodyPr/>
                    <a:lstStyle/>
                    <a:p>
                      <a:pPr algn="ctr" rtl="1">
                        <a:lnSpc>
                          <a:spcPct val="150000"/>
                        </a:lnSpc>
                      </a:pPr>
                      <a:r>
                        <a:rPr lang="ar-LY" sz="2800" b="1" dirty="0" smtClean="0"/>
                        <a:t>الثاني</a:t>
                      </a:r>
                      <a:endParaRPr lang="ar-LY" sz="2800" b="1" dirty="0"/>
                    </a:p>
                  </a:txBody>
                  <a:tcPr>
                    <a:solidFill>
                      <a:schemeClr val="accent4">
                        <a:lumMod val="20000"/>
                        <a:lumOff val="80000"/>
                      </a:schemeClr>
                    </a:solidFill>
                  </a:tcPr>
                </a:tc>
                <a:tc>
                  <a:txBody>
                    <a:bodyPr/>
                    <a:lstStyle/>
                    <a:p>
                      <a:pPr lvl="0" algn="ctr"/>
                      <a:r>
                        <a:rPr lang="ar-SA" sz="2800" dirty="0" smtClean="0"/>
                        <a:t>تعزیز مصادر بیانات نظام المعلومات الصحیة</a:t>
                      </a:r>
                      <a:endParaRPr lang="en-US" sz="2800" dirty="0"/>
                    </a:p>
                  </a:txBody>
                  <a:tcPr>
                    <a:solidFill>
                      <a:schemeClr val="accent2">
                        <a:lumMod val="20000"/>
                        <a:lumOff val="80000"/>
                      </a:schemeClr>
                    </a:solidFill>
                  </a:tcPr>
                </a:tc>
              </a:tr>
              <a:tr h="1311512">
                <a:tc>
                  <a:txBody>
                    <a:bodyPr/>
                    <a:lstStyle/>
                    <a:p>
                      <a:pPr algn="ctr" rtl="1">
                        <a:lnSpc>
                          <a:spcPct val="150000"/>
                        </a:lnSpc>
                      </a:pPr>
                      <a:r>
                        <a:rPr lang="ar-LY" sz="2800" b="1" dirty="0" smtClean="0"/>
                        <a:t>الثالث</a:t>
                      </a:r>
                      <a:endParaRPr lang="ar-LY" sz="2800" b="1" dirty="0"/>
                    </a:p>
                  </a:txBody>
                  <a:tcPr>
                    <a:solidFill>
                      <a:schemeClr val="accent4">
                        <a:lumMod val="20000"/>
                        <a:lumOff val="80000"/>
                      </a:schemeClr>
                    </a:solidFill>
                  </a:tcPr>
                </a:tc>
                <a:tc>
                  <a:txBody>
                    <a:bodyPr/>
                    <a:lstStyle/>
                    <a:p>
                      <a:pPr marL="0" indent="0" algn="ctr">
                        <a:lnSpc>
                          <a:spcPct val="150000"/>
                        </a:lnSpc>
                        <a:buNone/>
                      </a:pPr>
                      <a:r>
                        <a:rPr lang="ar-SA" sz="2800" dirty="0" smtClean="0"/>
                        <a:t>تطویر القدرات المؤسسیة للتحلیل وتعزیز استخدام المعلومات لرسم السیاسات والتخطیط</a:t>
                      </a:r>
                      <a:endParaRPr lang="en-US" sz="2800" dirty="0"/>
                    </a:p>
                  </a:txBody>
                  <a:tcPr>
                    <a:solidFill>
                      <a:srgbClr val="FFE9A3"/>
                    </a:solidFill>
                  </a:tcPr>
                </a:tc>
              </a:tr>
              <a:tr h="1239162">
                <a:tc>
                  <a:txBody>
                    <a:bodyPr/>
                    <a:lstStyle/>
                    <a:p>
                      <a:pPr algn="ctr" rtl="1">
                        <a:lnSpc>
                          <a:spcPct val="150000"/>
                        </a:lnSpc>
                      </a:pPr>
                      <a:r>
                        <a:rPr lang="ar-LY" sz="2800" b="1" dirty="0" smtClean="0"/>
                        <a:t>الرابع</a:t>
                      </a:r>
                      <a:endParaRPr lang="ar-LY" sz="2800" b="1" dirty="0"/>
                    </a:p>
                  </a:txBody>
                  <a:tcPr>
                    <a:solidFill>
                      <a:schemeClr val="accent4">
                        <a:lumMod val="20000"/>
                        <a:lumOff val="80000"/>
                      </a:schemeClr>
                    </a:solidFill>
                  </a:tcPr>
                </a:tc>
                <a:tc>
                  <a:txBody>
                    <a:bodyPr/>
                    <a:lstStyle/>
                    <a:p>
                      <a:pPr marL="0" indent="0" algn="ctr">
                        <a:lnSpc>
                          <a:spcPct val="150000"/>
                        </a:lnSpc>
                        <a:buNone/>
                      </a:pPr>
                      <a:r>
                        <a:rPr lang="ar-SA" sz="2800" dirty="0" smtClean="0"/>
                        <a:t>تطویر آلیات وطنیة فعالة للمراجعة والعمل</a:t>
                      </a:r>
                      <a:endParaRPr lang="en-US" sz="2800"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3145563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5887454" y="1393372"/>
            <a:ext cx="5869116" cy="5229101"/>
          </a:xfrm>
          <a:solidFill>
            <a:srgbClr val="FFFAEB"/>
          </a:solidFill>
          <a:ln w="28575">
            <a:solidFill>
              <a:schemeClr val="tx1"/>
            </a:solidFill>
          </a:ln>
        </p:spPr>
        <p:txBody>
          <a:bodyPr>
            <a:normAutofit/>
          </a:bodyPr>
          <a:lstStyle/>
          <a:p>
            <a:pPr algn="just">
              <a:lnSpc>
                <a:spcPct val="150000"/>
              </a:lnSpc>
            </a:pPr>
            <a:r>
              <a:rPr lang="ar-LY" sz="2000" b="1" dirty="0" smtClean="0"/>
              <a:t>ت ص ش : </a:t>
            </a:r>
            <a:r>
              <a:rPr lang="ar-LY" sz="2000" b="1" dirty="0"/>
              <a:t>ضمان حصول الناس على </a:t>
            </a:r>
            <a:r>
              <a:rPr lang="ar-LY" sz="2000" b="1" dirty="0" smtClean="0"/>
              <a:t>الرعاية </a:t>
            </a:r>
            <a:r>
              <a:rPr lang="ar-LY" sz="2000" b="1" dirty="0"/>
              <a:t>الصحية التي يحتاجونها دون معاناة </a:t>
            </a:r>
            <a:r>
              <a:rPr lang="ar-LY" sz="2000" b="1" dirty="0" smtClean="0"/>
              <a:t>مالية</a:t>
            </a:r>
          </a:p>
          <a:p>
            <a:pPr algn="just">
              <a:lnSpc>
                <a:spcPct val="150000"/>
              </a:lnSpc>
            </a:pPr>
            <a:r>
              <a:rPr lang="ar-LY" sz="2000" b="1" dirty="0"/>
              <a:t>تقديم الخدمات هو ناتج فوري لمدخلات الركائز الأخرى </a:t>
            </a:r>
            <a:r>
              <a:rPr lang="ar-LY" sz="2000" dirty="0"/>
              <a:t>للنظام الصحي، وينبغي تحسين تقديم الخدمات وتعزيز فرص الوصول إليها بمعايير الجودة الدنيا على </a:t>
            </a:r>
            <a:r>
              <a:rPr lang="ar-LY" sz="2000" dirty="0" smtClean="0"/>
              <a:t>الأقل</a:t>
            </a:r>
          </a:p>
          <a:p>
            <a:pPr algn="just">
              <a:lnSpc>
                <a:spcPct val="150000"/>
              </a:lnSpc>
            </a:pPr>
            <a:r>
              <a:rPr lang="ar-LY" sz="2000" dirty="0" smtClean="0"/>
              <a:t>تحقيق هدفين: </a:t>
            </a:r>
            <a:r>
              <a:rPr lang="ar-LY" sz="2000" b="1" dirty="0"/>
              <a:t>إنهاء الفقر المدقع وزيادة الإنصاف </a:t>
            </a:r>
            <a:r>
              <a:rPr lang="ar-LY" sz="2000" dirty="0"/>
              <a:t>والرخاء </a:t>
            </a:r>
            <a:r>
              <a:rPr lang="ar-LY" sz="2000" dirty="0" smtClean="0"/>
              <a:t>المشترك</a:t>
            </a:r>
          </a:p>
          <a:p>
            <a:pPr algn="just">
              <a:lnSpc>
                <a:spcPct val="150000"/>
              </a:lnSpc>
            </a:pPr>
            <a:r>
              <a:rPr lang="ar-LY" sz="2000" b="1" dirty="0"/>
              <a:t>أمر حاسم لتحقيق الـ </a:t>
            </a:r>
            <a:r>
              <a:rPr lang="en-GB" sz="2000" b="1" dirty="0"/>
              <a:t>SDGs</a:t>
            </a:r>
            <a:r>
              <a:rPr lang="ar-LY" sz="2000" b="1" dirty="0"/>
              <a:t> </a:t>
            </a:r>
            <a:r>
              <a:rPr lang="ar-LY" sz="2000" dirty="0"/>
              <a:t>المتصلة بالصحة، بالحد من معدلات الوفيات والمراضة</a:t>
            </a:r>
          </a:p>
          <a:p>
            <a:pPr algn="just">
              <a:lnSpc>
                <a:spcPct val="150000"/>
              </a:lnSpc>
            </a:pPr>
            <a:r>
              <a:rPr lang="ar-LY" sz="2000" b="1" dirty="0" smtClean="0"/>
              <a:t>يمثل </a:t>
            </a:r>
            <a:r>
              <a:rPr lang="ar-LY" sz="2000" b="1" dirty="0"/>
              <a:t>دعم الصحة </a:t>
            </a:r>
            <a:r>
              <a:rPr lang="ar-LY" sz="2000" b="1" dirty="0" smtClean="0"/>
              <a:t>استثماراً أساسياً </a:t>
            </a:r>
            <a:r>
              <a:rPr lang="ar-LY" sz="2000" b="1" dirty="0"/>
              <a:t>في رأس المال البشري وفي النمو </a:t>
            </a:r>
            <a:r>
              <a:rPr lang="ar-LY" sz="2000" b="1" dirty="0" smtClean="0"/>
              <a:t>الاقتصادي</a:t>
            </a:r>
          </a:p>
        </p:txBody>
      </p:sp>
      <p:sp>
        <p:nvSpPr>
          <p:cNvPr id="5"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سادس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التغطية الصحية الشاملة – تقديم الخدمة</a:t>
            </a:r>
            <a:endParaRPr lang="en-US"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387766" y="6250771"/>
            <a:ext cx="5237331" cy="369332"/>
          </a:xfrm>
          <a:prstGeom prst="rect">
            <a:avLst/>
          </a:prstGeom>
          <a:solidFill>
            <a:schemeClr val="accent2">
              <a:lumMod val="20000"/>
              <a:lumOff val="80000"/>
            </a:schemeClr>
          </a:solidFill>
          <a:ln w="28575">
            <a:solidFill>
              <a:schemeClr val="tx1"/>
            </a:solidFill>
          </a:ln>
        </p:spPr>
        <p:txBody>
          <a:bodyPr wrap="none">
            <a:spAutoFit/>
          </a:bodyPr>
          <a:lstStyle/>
          <a:p>
            <a:r>
              <a:rPr lang="en-US" dirty="0">
                <a:solidFill>
                  <a:schemeClr val="accent5">
                    <a:lumMod val="50000"/>
                  </a:schemeClr>
                </a:solidFill>
                <a:latin typeface="Roboto"/>
              </a:rPr>
              <a:t>Universal Health Coverage Day on</a:t>
            </a:r>
            <a:r>
              <a:rPr lang="en-US" b="1" dirty="0">
                <a:solidFill>
                  <a:schemeClr val="accent5">
                    <a:lumMod val="50000"/>
                  </a:schemeClr>
                </a:solidFill>
                <a:latin typeface="Roboto"/>
              </a:rPr>
              <a:t> 12 December</a:t>
            </a:r>
            <a:endParaRPr lang="ar-LY" dirty="0">
              <a:solidFill>
                <a:schemeClr val="accent5">
                  <a:lumMod val="50000"/>
                </a:schemeClr>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015" y="1417409"/>
            <a:ext cx="4724400" cy="4706299"/>
          </a:xfrm>
          <a:prstGeom prst="rect">
            <a:avLst/>
          </a:prstGeom>
          <a:noFill/>
          <a:ln w="28575">
            <a:solidFill>
              <a:schemeClr val="tx1"/>
            </a:solidFill>
          </a:ln>
        </p:spPr>
      </p:pic>
    </p:spTree>
    <p:extLst>
      <p:ext uri="{BB962C8B-B14F-4D97-AF65-F5344CB8AC3E}">
        <p14:creationId xmlns:p14="http://schemas.microsoft.com/office/powerpoint/2010/main" val="89103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20686" y="1310242"/>
            <a:ext cx="5147953" cy="5337459"/>
          </a:xfrm>
          <a:solidFill>
            <a:srgbClr val="FFFAEB"/>
          </a:solidFill>
          <a:ln w="28575">
            <a:solidFill>
              <a:schemeClr val="tx1"/>
            </a:solidFill>
          </a:ln>
        </p:spPr>
        <p:txBody>
          <a:bodyPr>
            <a:noAutofit/>
          </a:bodyPr>
          <a:lstStyle/>
          <a:p>
            <a:pPr algn="just">
              <a:lnSpc>
                <a:spcPct val="150000"/>
              </a:lnSpc>
            </a:pPr>
            <a:r>
              <a:rPr lang="ar-LY" sz="2000" dirty="0" smtClean="0"/>
              <a:t>تقديم </a:t>
            </a:r>
            <a:r>
              <a:rPr lang="ar-LY" sz="2000" dirty="0"/>
              <a:t>الخدمات </a:t>
            </a:r>
            <a:r>
              <a:rPr lang="ar-LY" sz="2000" dirty="0" smtClean="0"/>
              <a:t>الجيدة </a:t>
            </a:r>
            <a:r>
              <a:rPr lang="ar-LY" sz="2000" dirty="0"/>
              <a:t>هو عنصر حيوي في أي نظام </a:t>
            </a:r>
            <a:r>
              <a:rPr lang="ar-LY" sz="2000" dirty="0" smtClean="0"/>
              <a:t>صحي وينبغي </a:t>
            </a:r>
            <a:r>
              <a:rPr lang="ar-LY" sz="2000" dirty="0"/>
              <a:t>أن تكون </a:t>
            </a:r>
            <a:r>
              <a:rPr lang="ar-LY" sz="2000" b="1" dirty="0"/>
              <a:t>لشبكة تقديم الخدمات الصحية الجيدة </a:t>
            </a:r>
            <a:r>
              <a:rPr lang="ar-LY" sz="2000" dirty="0"/>
              <a:t>(في النظام الصحي الجيد المرتكز على الرعاية الصحية الاولية) </a:t>
            </a:r>
            <a:r>
              <a:rPr lang="ar-LY" sz="2000" b="1" dirty="0"/>
              <a:t>الخصائص الرئيسية الثمانية </a:t>
            </a:r>
            <a:r>
              <a:rPr lang="ar-LY" sz="2000" dirty="0"/>
              <a:t>التالية: </a:t>
            </a:r>
            <a:endParaRPr lang="en-US" sz="2000" dirty="0"/>
          </a:p>
          <a:p>
            <a:pPr algn="just">
              <a:lnSpc>
                <a:spcPct val="150000"/>
              </a:lnSpc>
            </a:pPr>
            <a:r>
              <a:rPr lang="ar-LY" sz="2000" dirty="0" smtClean="0"/>
              <a:t>ولتحقيق هذه الخصائص، </a:t>
            </a:r>
            <a:r>
              <a:rPr lang="ar-LY" sz="2000" dirty="0"/>
              <a:t>يجب أن تمضي </a:t>
            </a:r>
            <a:r>
              <a:rPr lang="ar-LY" sz="2000" b="1" dirty="0"/>
              <a:t>جهود تعزيز تقديم الخدمات</a:t>
            </a:r>
            <a:r>
              <a:rPr lang="ar-LY" sz="2000" dirty="0"/>
              <a:t> الصحية جنبا إلى جنب مع </a:t>
            </a:r>
            <a:r>
              <a:rPr lang="ar-LY" sz="2000" b="1" dirty="0"/>
              <a:t>جهود إعادة هيكلة </a:t>
            </a:r>
            <a:r>
              <a:rPr lang="ar-LY" sz="2000" b="1" dirty="0" smtClean="0"/>
              <a:t>وحوكمة تقديم الخدمات</a:t>
            </a:r>
          </a:p>
          <a:p>
            <a:pPr algn="just">
              <a:lnSpc>
                <a:spcPct val="150000"/>
              </a:lnSpc>
            </a:pPr>
            <a:r>
              <a:rPr lang="ar-LY" sz="2000" b="1" dirty="0" smtClean="0"/>
              <a:t>تقاس ت ص ش بمعدلات </a:t>
            </a:r>
            <a:r>
              <a:rPr lang="ar-LY" sz="2000" b="1" dirty="0"/>
              <a:t>وصول الناس إلى الخدمات كلما احتاجوها </a:t>
            </a:r>
            <a:r>
              <a:rPr lang="ar-LY" sz="2000" dirty="0"/>
              <a:t>ويستفيدون منها، </a:t>
            </a:r>
            <a:r>
              <a:rPr lang="ar-LY" sz="2000" dirty="0" smtClean="0"/>
              <a:t>وبجودتها (مدى </a:t>
            </a:r>
            <a:r>
              <a:rPr lang="ar-LY" sz="2000" dirty="0"/>
              <a:t>التغطية </a:t>
            </a:r>
            <a:r>
              <a:rPr lang="ar-LY" sz="2000" dirty="0" smtClean="0"/>
              <a:t>بالخدمات هو % </a:t>
            </a:r>
            <a:r>
              <a:rPr lang="ar-LY" sz="2000" dirty="0"/>
              <a:t>الأشخاص الذين يتلقون خدمة محددة بين من يحتاجونها</a:t>
            </a:r>
            <a:r>
              <a:rPr lang="en-US" sz="2000" dirty="0"/>
              <a:t> (</a:t>
            </a:r>
          </a:p>
          <a:p>
            <a:pPr algn="just">
              <a:lnSpc>
                <a:spcPct val="150000"/>
              </a:lnSpc>
            </a:pPr>
            <a:endParaRPr lang="en-US" sz="2000" dirty="0"/>
          </a:p>
        </p:txBody>
      </p:sp>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سادس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التغطية </a:t>
            </a:r>
            <a:r>
              <a:rPr lang="ar-LY" b="1" dirty="0">
                <a:solidFill>
                  <a:schemeClr val="bg1"/>
                </a:solidFill>
                <a:effectLst>
                  <a:outerShdw blurRad="38100" dist="38100" dir="2700000" algn="tl">
                    <a:srgbClr val="000000">
                      <a:alpha val="43137"/>
                    </a:srgbClr>
                  </a:outerShdw>
                </a:effectLst>
              </a:rPr>
              <a:t>الصحية الشاملة – </a:t>
            </a:r>
            <a:r>
              <a:rPr lang="ar-LY" b="1" dirty="0" smtClean="0">
                <a:solidFill>
                  <a:schemeClr val="bg1"/>
                </a:solidFill>
                <a:effectLst>
                  <a:outerShdw blurRad="38100" dist="38100" dir="2700000" algn="tl">
                    <a:srgbClr val="000000">
                      <a:alpha val="43137"/>
                    </a:srgbClr>
                  </a:outerShdw>
                </a:effectLst>
              </a:rPr>
              <a:t>تقديم الخدمة</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5" name="Content Placeholder 2"/>
          <p:cNvSpPr txBox="1">
            <a:spLocks/>
          </p:cNvSpPr>
          <p:nvPr/>
        </p:nvSpPr>
        <p:spPr>
          <a:xfrm>
            <a:off x="645791" y="1298866"/>
            <a:ext cx="5173128" cy="5337459"/>
          </a:xfrm>
          <a:prstGeom prst="rect">
            <a:avLst/>
          </a:prstGeom>
          <a:solidFill>
            <a:srgbClr val="F0F8EC"/>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ar-LY" sz="2000" b="1" dirty="0" smtClean="0"/>
              <a:t>الشمولية: </a:t>
            </a:r>
            <a:r>
              <a:rPr lang="ar-LY" sz="2000" dirty="0" smtClean="0"/>
              <a:t>تقدم مجموعة شاملة من الخدمات الصحية، تتناسب مع احتياجات السكان المستهدفين</a:t>
            </a:r>
            <a:endParaRPr lang="en-US" sz="2000" dirty="0" smtClean="0"/>
          </a:p>
          <a:p>
            <a:pPr marL="514350" indent="-514350">
              <a:buFont typeface="+mj-lt"/>
              <a:buAutoNum type="arabicPeriod"/>
            </a:pPr>
            <a:r>
              <a:rPr lang="ar-LY" sz="2000" b="1" dirty="0" smtClean="0"/>
              <a:t>إمكانية الوصول: </a:t>
            </a:r>
            <a:r>
              <a:rPr lang="ar-LY" sz="2000" dirty="0" smtClean="0"/>
              <a:t>بشكل مباشر ودائم دون أي عوائق غير مبررة</a:t>
            </a:r>
            <a:endParaRPr lang="en-US" sz="2000" dirty="0" smtClean="0"/>
          </a:p>
          <a:p>
            <a:pPr marL="514350" indent="-514350">
              <a:buFont typeface="+mj-lt"/>
              <a:buAutoNum type="arabicPeriod"/>
            </a:pPr>
            <a:r>
              <a:rPr lang="ar-LY" sz="2000" b="1" dirty="0" smtClean="0"/>
              <a:t>التغطية الشاملة </a:t>
            </a:r>
            <a:r>
              <a:rPr lang="ar-LY" sz="2000" dirty="0" smtClean="0"/>
              <a:t>للسكان المستهدفين</a:t>
            </a:r>
            <a:endParaRPr lang="en-US" sz="2000" dirty="0" smtClean="0"/>
          </a:p>
          <a:p>
            <a:pPr marL="514350" indent="-514350">
              <a:buFont typeface="+mj-lt"/>
              <a:buAutoNum type="arabicPeriod"/>
            </a:pPr>
            <a:r>
              <a:rPr lang="ar-LY" sz="2000" b="1" dirty="0" smtClean="0"/>
              <a:t>الاستمرارية: </a:t>
            </a:r>
            <a:r>
              <a:rPr lang="ar-LY" sz="2000" dirty="0" smtClean="0"/>
              <a:t>بين مستويات الرعاية وعلى مدى دورة الحياة</a:t>
            </a:r>
            <a:endParaRPr lang="en-US" sz="2000" dirty="0" smtClean="0"/>
          </a:p>
          <a:p>
            <a:pPr marL="514350" indent="-514350">
              <a:buFont typeface="+mj-lt"/>
              <a:buAutoNum type="arabicPeriod"/>
            </a:pPr>
            <a:r>
              <a:rPr lang="ar-LY" sz="2000" b="1" dirty="0" smtClean="0"/>
              <a:t>الجودة: </a:t>
            </a:r>
            <a:r>
              <a:rPr lang="ar-LY" sz="2000" dirty="0" smtClean="0"/>
              <a:t>خدمات ذات فعالية وآمنة وتركز على احتياجات المريض</a:t>
            </a:r>
            <a:endParaRPr lang="en-US" sz="2000" dirty="0" smtClean="0"/>
          </a:p>
          <a:p>
            <a:pPr marL="514350" indent="-514350">
              <a:buFont typeface="+mj-lt"/>
              <a:buAutoNum type="arabicPeriod"/>
            </a:pPr>
            <a:r>
              <a:rPr lang="ar-LY" sz="2000" b="1" dirty="0" smtClean="0"/>
              <a:t>أن تتمحور حول المستخدمين</a:t>
            </a:r>
            <a:r>
              <a:rPr lang="ar-LY" sz="2000" dirty="0" smtClean="0"/>
              <a:t>، فتستجيب لهم وتكون مقبولة. مع مشاركتهم</a:t>
            </a:r>
            <a:endParaRPr lang="en-US" sz="2000" dirty="0" smtClean="0"/>
          </a:p>
          <a:p>
            <a:pPr marL="514350" indent="-514350">
              <a:buFont typeface="+mj-lt"/>
              <a:buAutoNum type="arabicPeriod"/>
            </a:pPr>
            <a:r>
              <a:rPr lang="ar-LY" sz="2000" b="1" dirty="0" smtClean="0"/>
              <a:t>تنسيق شبكات الخدمات </a:t>
            </a:r>
            <a:r>
              <a:rPr lang="ar-LY" sz="2000" dirty="0" smtClean="0"/>
              <a:t>الصحية في المناطق المحلية تنسيقا نشطا</a:t>
            </a:r>
            <a:endParaRPr lang="en-US" sz="2000" dirty="0" smtClean="0"/>
          </a:p>
          <a:p>
            <a:pPr marL="514350" indent="-514350">
              <a:buFont typeface="+mj-lt"/>
              <a:buAutoNum type="arabicPeriod"/>
            </a:pPr>
            <a:r>
              <a:rPr lang="ar-LY" sz="2000" b="1" dirty="0" smtClean="0"/>
              <a:t>المساءلة والكفاءة</a:t>
            </a:r>
            <a:endParaRPr lang="en-US" sz="2000" b="1" dirty="0" smtClean="0"/>
          </a:p>
        </p:txBody>
      </p:sp>
    </p:spTree>
    <p:extLst>
      <p:ext uri="{BB962C8B-B14F-4D97-AF65-F5344CB8AC3E}">
        <p14:creationId xmlns:p14="http://schemas.microsoft.com/office/powerpoint/2010/main" val="191526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7260609" y="1213257"/>
            <a:ext cx="4714329" cy="5464628"/>
          </a:xfrm>
          <a:solidFill>
            <a:srgbClr val="FFFAEB"/>
          </a:solidFill>
          <a:ln w="28575">
            <a:solidFill>
              <a:schemeClr val="tx1"/>
            </a:solidFill>
          </a:ln>
        </p:spPr>
        <p:txBody>
          <a:bodyPr>
            <a:normAutofit lnSpcReduction="10000"/>
          </a:bodyPr>
          <a:lstStyle/>
          <a:p>
            <a:pPr algn="just">
              <a:lnSpc>
                <a:spcPct val="150000"/>
              </a:lnSpc>
            </a:pPr>
            <a:r>
              <a:rPr lang="ar-LY" sz="2000" b="1" dirty="0" smtClean="0">
                <a:solidFill>
                  <a:srgbClr val="0070C0"/>
                </a:solidFill>
              </a:rPr>
              <a:t>الأهداف والالتزامات والإجراءات الرئيسية الثمانية في الإعلان السياسي حول ت ص ش :</a:t>
            </a:r>
          </a:p>
          <a:p>
            <a:pPr marL="514350" indent="-514350" algn="just">
              <a:lnSpc>
                <a:spcPct val="150000"/>
              </a:lnSpc>
              <a:buFont typeface="+mj-lt"/>
              <a:buAutoNum type="arabicPeriod"/>
            </a:pPr>
            <a:r>
              <a:rPr lang="ar-LY" sz="2000" dirty="0" smtClean="0"/>
              <a:t>الإرادة والقيــــادة السياسيــة</a:t>
            </a:r>
          </a:p>
          <a:p>
            <a:pPr marL="514350" indent="-514350" algn="just">
              <a:lnSpc>
                <a:spcPct val="150000"/>
              </a:lnSpc>
              <a:buFont typeface="+mj-lt"/>
              <a:buAutoNum type="arabicPeriod"/>
            </a:pPr>
            <a:r>
              <a:rPr lang="ar-LY" sz="2000" dirty="0" smtClean="0"/>
              <a:t>عدم إهمال أي أحد من التغطية</a:t>
            </a:r>
          </a:p>
          <a:p>
            <a:pPr marL="514350" indent="-514350" algn="just">
              <a:lnSpc>
                <a:spcPct val="150000"/>
              </a:lnSpc>
              <a:buFont typeface="+mj-lt"/>
              <a:buAutoNum type="arabicPeriod"/>
            </a:pPr>
            <a:r>
              <a:rPr lang="ar-LY" sz="2000" dirty="0" smtClean="0"/>
              <a:t>توفير التشريع والتنظيم اللازمين</a:t>
            </a:r>
          </a:p>
          <a:p>
            <a:pPr marL="514350" indent="-514350" algn="just">
              <a:lnSpc>
                <a:spcPct val="150000"/>
              </a:lnSpc>
              <a:buFont typeface="+mj-lt"/>
              <a:buAutoNum type="arabicPeriod"/>
            </a:pPr>
            <a:r>
              <a:rPr lang="ar-LY" sz="2000" dirty="0" smtClean="0"/>
              <a:t>الالتزام بجودة الرعاية المقدمة</a:t>
            </a:r>
          </a:p>
          <a:p>
            <a:pPr marL="514350" indent="-514350" algn="just">
              <a:lnSpc>
                <a:spcPct val="150000"/>
              </a:lnSpc>
              <a:buFont typeface="+mj-lt"/>
              <a:buAutoNum type="arabicPeriod"/>
            </a:pPr>
            <a:r>
              <a:rPr lang="ar-LY" sz="2000" dirty="0" smtClean="0"/>
              <a:t>استثمر أكثر واستثمر أفضل</a:t>
            </a:r>
          </a:p>
          <a:p>
            <a:pPr marL="514350" indent="-514350" algn="just">
              <a:lnSpc>
                <a:spcPct val="150000"/>
              </a:lnSpc>
              <a:buFont typeface="+mj-lt"/>
              <a:buAutoNum type="arabicPeriod"/>
            </a:pPr>
            <a:r>
              <a:rPr lang="ar-LY" sz="2000" dirty="0" smtClean="0"/>
              <a:t>تقـــدم بمشاركـــة الجميــــع</a:t>
            </a:r>
          </a:p>
          <a:p>
            <a:pPr marL="514350" indent="-514350" algn="just">
              <a:lnSpc>
                <a:spcPct val="150000"/>
              </a:lnSpc>
              <a:buFont typeface="+mj-lt"/>
              <a:buAutoNum type="arabicPeriod"/>
            </a:pPr>
            <a:r>
              <a:rPr lang="ar-LY" sz="2000" dirty="0" smtClean="0"/>
              <a:t>العدالـــة بيــــن الجنسيـــــن</a:t>
            </a:r>
          </a:p>
          <a:p>
            <a:pPr marL="514350" indent="-514350" algn="just">
              <a:lnSpc>
                <a:spcPct val="150000"/>
              </a:lnSpc>
              <a:buFont typeface="+mj-lt"/>
              <a:buAutoNum type="arabicPeriod"/>
            </a:pPr>
            <a:r>
              <a:rPr lang="ar-LY" sz="2000" dirty="0" smtClean="0"/>
              <a:t>الاستعـــــــــــداد للطوارئ</a:t>
            </a:r>
            <a:endParaRPr lang="en-US" sz="2000" dirty="0"/>
          </a:p>
        </p:txBody>
      </p:sp>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سادس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التغطية </a:t>
            </a:r>
            <a:r>
              <a:rPr lang="ar-LY" b="1" dirty="0">
                <a:solidFill>
                  <a:schemeClr val="bg1"/>
                </a:solidFill>
                <a:effectLst>
                  <a:outerShdw blurRad="38100" dist="38100" dir="2700000" algn="tl">
                    <a:srgbClr val="000000">
                      <a:alpha val="43137"/>
                    </a:srgbClr>
                  </a:outerShdw>
                </a:effectLst>
              </a:rPr>
              <a:t>الصحية الشاملة – </a:t>
            </a:r>
            <a:r>
              <a:rPr lang="ar-LY" b="1" dirty="0" smtClean="0">
                <a:solidFill>
                  <a:schemeClr val="bg1"/>
                </a:solidFill>
                <a:effectLst>
                  <a:outerShdw blurRad="38100" dist="38100" dir="2700000" algn="tl">
                    <a:srgbClr val="000000">
                      <a:alpha val="43137"/>
                    </a:srgbClr>
                  </a:outerShdw>
                </a:effectLst>
              </a:rPr>
              <a:t>تقديم الخدمة</a:t>
            </a:r>
            <a:endParaRPr lang="en-US"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5" name="Picture 4"/>
          <p:cNvPicPr/>
          <p:nvPr/>
        </p:nvPicPr>
        <p:blipFill>
          <a:blip r:embed="rId5"/>
          <a:stretch>
            <a:fillRect/>
          </a:stretch>
        </p:blipFill>
        <p:spPr>
          <a:xfrm>
            <a:off x="204718" y="1201004"/>
            <a:ext cx="6892119" cy="5493223"/>
          </a:xfrm>
          <a:prstGeom prst="rect">
            <a:avLst/>
          </a:prstGeom>
        </p:spPr>
      </p:pic>
    </p:spTree>
    <p:extLst>
      <p:ext uri="{BB962C8B-B14F-4D97-AF65-F5344CB8AC3E}">
        <p14:creationId xmlns:p14="http://schemas.microsoft.com/office/powerpoint/2010/main" val="30424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7260609" y="1310242"/>
            <a:ext cx="4714329" cy="5326083"/>
          </a:xfrm>
          <a:solidFill>
            <a:srgbClr val="FFFAEB"/>
          </a:solidFill>
          <a:ln w="28575">
            <a:solidFill>
              <a:schemeClr val="tx1"/>
            </a:solidFill>
          </a:ln>
        </p:spPr>
        <p:txBody>
          <a:bodyPr>
            <a:normAutofit/>
          </a:bodyPr>
          <a:lstStyle/>
          <a:p>
            <a:pPr algn="just">
              <a:lnSpc>
                <a:spcPct val="200000"/>
              </a:lnSpc>
            </a:pPr>
            <a:r>
              <a:rPr lang="ar-LY" sz="2000" b="1" dirty="0" smtClean="0">
                <a:solidFill>
                  <a:srgbClr val="0070C0"/>
                </a:solidFill>
              </a:rPr>
              <a:t>النتائج المتوقعة من تحقيق ت ص ش :</a:t>
            </a:r>
          </a:p>
          <a:p>
            <a:pPr marL="514350" indent="-514350" algn="just">
              <a:lnSpc>
                <a:spcPct val="200000"/>
              </a:lnSpc>
              <a:buFont typeface="+mj-lt"/>
              <a:buAutoNum type="arabicPeriod"/>
            </a:pPr>
            <a:r>
              <a:rPr lang="ar-LY" sz="2000" dirty="0" smtClean="0"/>
              <a:t>الحماية المالية للمواطن</a:t>
            </a:r>
          </a:p>
          <a:p>
            <a:pPr marL="514350" indent="-514350" algn="just">
              <a:lnSpc>
                <a:spcPct val="200000"/>
              </a:lnSpc>
              <a:buFont typeface="+mj-lt"/>
              <a:buAutoNum type="arabicPeriod"/>
            </a:pPr>
            <a:r>
              <a:rPr lang="ar-LY" sz="2000" dirty="0" smtClean="0"/>
              <a:t>تحقيق مستوى أعلى من الجودة</a:t>
            </a:r>
          </a:p>
          <a:p>
            <a:pPr marL="514350" indent="-514350" algn="just">
              <a:lnSpc>
                <a:spcPct val="200000"/>
              </a:lnSpc>
              <a:buFont typeface="+mj-lt"/>
              <a:buAutoNum type="arabicPeriod"/>
            </a:pPr>
            <a:r>
              <a:rPr lang="ar-LY" sz="2000" dirty="0" smtClean="0"/>
              <a:t>جدوى تشغيلية أفضل</a:t>
            </a:r>
          </a:p>
          <a:p>
            <a:pPr marL="514350" indent="-514350" algn="just">
              <a:lnSpc>
                <a:spcPct val="200000"/>
              </a:lnSpc>
              <a:buFont typeface="+mj-lt"/>
              <a:buAutoNum type="arabicPeriod"/>
            </a:pPr>
            <a:r>
              <a:rPr lang="ar-LY" sz="2000" dirty="0" smtClean="0"/>
              <a:t>تعزيز المحاسبـــة</a:t>
            </a:r>
          </a:p>
          <a:p>
            <a:pPr marL="514350" indent="-514350" algn="just">
              <a:lnSpc>
                <a:spcPct val="200000"/>
              </a:lnSpc>
              <a:buFont typeface="+mj-lt"/>
              <a:buAutoNum type="arabicPeriod"/>
            </a:pPr>
            <a:r>
              <a:rPr lang="ar-LY" sz="2000" dirty="0" smtClean="0"/>
              <a:t>تمكيـن المجتمـــع</a:t>
            </a:r>
          </a:p>
          <a:p>
            <a:pPr marL="514350" indent="-514350" algn="just">
              <a:lnSpc>
                <a:spcPct val="200000"/>
              </a:lnSpc>
              <a:buFont typeface="+mj-lt"/>
              <a:buAutoNum type="arabicPeriod"/>
            </a:pPr>
            <a:r>
              <a:rPr lang="ar-LY" sz="2000" dirty="0" smtClean="0"/>
              <a:t>عدالة الوصول إلى الخدمات</a:t>
            </a:r>
          </a:p>
        </p:txBody>
      </p:sp>
      <p:sp>
        <p:nvSpPr>
          <p:cNvPr id="5"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سادس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التغطية </a:t>
            </a:r>
            <a:r>
              <a:rPr lang="ar-LY" b="1" dirty="0">
                <a:solidFill>
                  <a:schemeClr val="bg1"/>
                </a:solidFill>
                <a:effectLst>
                  <a:outerShdw blurRad="38100" dist="38100" dir="2700000" algn="tl">
                    <a:srgbClr val="000000">
                      <a:alpha val="43137"/>
                    </a:srgbClr>
                  </a:outerShdw>
                </a:effectLst>
              </a:rPr>
              <a:t>الصحية الشاملة – </a:t>
            </a:r>
            <a:r>
              <a:rPr lang="ar-LY" b="1" dirty="0" smtClean="0">
                <a:solidFill>
                  <a:schemeClr val="bg1"/>
                </a:solidFill>
                <a:effectLst>
                  <a:outerShdw blurRad="38100" dist="38100" dir="2700000" algn="tl">
                    <a:srgbClr val="000000">
                      <a:alpha val="43137"/>
                    </a:srgbClr>
                  </a:outerShdw>
                </a:effectLst>
              </a:rPr>
              <a:t>تقديم الخدمة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9" name="Picture 8"/>
          <p:cNvPicPr/>
          <p:nvPr/>
        </p:nvPicPr>
        <p:blipFill>
          <a:blip r:embed="rId5"/>
          <a:stretch>
            <a:fillRect/>
          </a:stretch>
        </p:blipFill>
        <p:spPr>
          <a:xfrm>
            <a:off x="211397" y="1194677"/>
            <a:ext cx="6885439" cy="5492726"/>
          </a:xfrm>
          <a:prstGeom prst="rect">
            <a:avLst/>
          </a:prstGeom>
          <a:ln w="28575">
            <a:solidFill>
              <a:schemeClr val="tx1"/>
            </a:solidFill>
          </a:ln>
        </p:spPr>
      </p:pic>
    </p:spTree>
    <p:extLst>
      <p:ext uri="{BB962C8B-B14F-4D97-AF65-F5344CB8AC3E}">
        <p14:creationId xmlns:p14="http://schemas.microsoft.com/office/powerpoint/2010/main" val="12511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8" name="Picture 7"/>
          <p:cNvPicPr/>
          <p:nvPr/>
        </p:nvPicPr>
        <p:blipFill>
          <a:blip r:embed="rId5"/>
          <a:stretch>
            <a:fillRect/>
          </a:stretch>
        </p:blipFill>
        <p:spPr>
          <a:xfrm>
            <a:off x="138545" y="3902076"/>
            <a:ext cx="6283885" cy="2789670"/>
          </a:xfrm>
          <a:prstGeom prst="rect">
            <a:avLst/>
          </a:prstGeom>
        </p:spPr>
      </p:pic>
      <p:sp>
        <p:nvSpPr>
          <p:cNvPr id="9" name="Content Placeholder 2"/>
          <p:cNvSpPr>
            <a:spLocks noGrp="1"/>
          </p:cNvSpPr>
          <p:nvPr>
            <p:ph idx="1"/>
          </p:nvPr>
        </p:nvSpPr>
        <p:spPr>
          <a:xfrm>
            <a:off x="6593305" y="1219200"/>
            <a:ext cx="5381635" cy="5514105"/>
          </a:xfrm>
          <a:solidFill>
            <a:srgbClr val="FFFAEB"/>
          </a:solidFill>
          <a:ln w="28575">
            <a:solidFill>
              <a:schemeClr val="tx1"/>
            </a:solidFill>
          </a:ln>
        </p:spPr>
        <p:txBody>
          <a:bodyPr>
            <a:normAutofit/>
          </a:bodyPr>
          <a:lstStyle/>
          <a:p>
            <a:pPr marL="0" indent="0" algn="just">
              <a:lnSpc>
                <a:spcPct val="200000"/>
              </a:lnSpc>
              <a:buNone/>
            </a:pPr>
            <a:r>
              <a:rPr lang="ar-LY" sz="2000" b="1" dirty="0" smtClean="0">
                <a:solidFill>
                  <a:srgbClr val="0070C0"/>
                </a:solidFill>
              </a:rPr>
              <a:t>ملاحظات:</a:t>
            </a:r>
          </a:p>
          <a:p>
            <a:pPr algn="just">
              <a:lnSpc>
                <a:spcPct val="150000"/>
              </a:lnSpc>
            </a:pPr>
            <a:r>
              <a:rPr lang="ar-LY" sz="2000" dirty="0" smtClean="0"/>
              <a:t>ت ص ش يجب أن تستند إلى </a:t>
            </a:r>
            <a:r>
              <a:rPr lang="ar-LY" sz="2000" b="1" dirty="0" smtClean="0"/>
              <a:t>حزمة خدمات وطنية/مناطقية </a:t>
            </a:r>
            <a:r>
              <a:rPr lang="ar-LY" sz="2000" dirty="0" smtClean="0"/>
              <a:t>معتمدة، تكون حقاً لكل مواطن</a:t>
            </a:r>
          </a:p>
          <a:p>
            <a:pPr algn="just">
              <a:lnSpc>
                <a:spcPct val="150000"/>
              </a:lnSpc>
            </a:pPr>
            <a:r>
              <a:rPr lang="ar-LY" sz="2000" dirty="0" smtClean="0"/>
              <a:t>حزمة الخدمات يجب أن </a:t>
            </a:r>
            <a:r>
              <a:rPr lang="ar-LY" sz="2000" b="1" dirty="0" smtClean="0"/>
              <a:t>تشمل أهم اسباب الوفاة والمراضة </a:t>
            </a:r>
            <a:r>
              <a:rPr lang="ar-LY" sz="2000" dirty="0" smtClean="0"/>
              <a:t>في المجتمع المستهدف</a:t>
            </a:r>
          </a:p>
          <a:p>
            <a:pPr marL="0" indent="0" algn="just">
              <a:lnSpc>
                <a:spcPct val="150000"/>
              </a:lnSpc>
              <a:buNone/>
            </a:pPr>
            <a:endParaRPr lang="ar-LY" sz="1600" dirty="0">
              <a:solidFill>
                <a:schemeClr val="accent4">
                  <a:lumMod val="20000"/>
                  <a:lumOff val="80000"/>
                </a:schemeClr>
              </a:solidFill>
            </a:endParaRPr>
          </a:p>
          <a:p>
            <a:pPr marL="0" indent="0" algn="just">
              <a:lnSpc>
                <a:spcPct val="150000"/>
              </a:lnSpc>
              <a:buNone/>
            </a:pPr>
            <a:r>
              <a:rPr lang="ar-LY" sz="2000" dirty="0" smtClean="0">
                <a:solidFill>
                  <a:schemeClr val="accent4">
                    <a:lumMod val="20000"/>
                    <a:lumOff val="80000"/>
                  </a:schemeClr>
                </a:solidFill>
              </a:rPr>
              <a:t> </a:t>
            </a:r>
          </a:p>
          <a:p>
            <a:pPr algn="just">
              <a:lnSpc>
                <a:spcPct val="150000"/>
              </a:lnSpc>
            </a:pPr>
            <a:r>
              <a:rPr lang="ar-LY" sz="2000" dirty="0" smtClean="0"/>
              <a:t>من أهم الخدمات الأساسية خدمات </a:t>
            </a:r>
            <a:r>
              <a:rPr lang="ar-LY" sz="2000" b="1" dirty="0" smtClean="0"/>
              <a:t>صحة الأم والطفل</a:t>
            </a:r>
          </a:p>
          <a:p>
            <a:pPr marL="0" indent="0" algn="just">
              <a:lnSpc>
                <a:spcPct val="150000"/>
              </a:lnSpc>
              <a:buNone/>
            </a:pPr>
            <a:endParaRPr lang="ar-LY" sz="2000" dirty="0" smtClean="0"/>
          </a:p>
        </p:txBody>
      </p:sp>
      <p:sp>
        <p:nvSpPr>
          <p:cNvPr id="11"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سادس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التغطية </a:t>
            </a:r>
            <a:r>
              <a:rPr lang="ar-LY" b="1" dirty="0">
                <a:solidFill>
                  <a:schemeClr val="bg1"/>
                </a:solidFill>
                <a:effectLst>
                  <a:outerShdw blurRad="38100" dist="38100" dir="2700000" algn="tl">
                    <a:srgbClr val="000000">
                      <a:alpha val="43137"/>
                    </a:srgbClr>
                  </a:outerShdw>
                </a:effectLst>
              </a:rPr>
              <a:t>الصحية الشاملة – </a:t>
            </a:r>
            <a:r>
              <a:rPr lang="ar-LY" b="1" dirty="0" smtClean="0">
                <a:solidFill>
                  <a:schemeClr val="bg1"/>
                </a:solidFill>
                <a:effectLst>
                  <a:outerShdw blurRad="38100" dist="38100" dir="2700000" algn="tl">
                    <a:srgbClr val="000000">
                      <a:alpha val="43137"/>
                    </a:srgbClr>
                  </a:outerShdw>
                </a:effectLst>
              </a:rPr>
              <a:t>تقديم الخدمة</a:t>
            </a:r>
            <a:endParaRPr lang="en-US"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972" y="1203840"/>
            <a:ext cx="6290537" cy="2556531"/>
          </a:xfrm>
          <a:prstGeom prst="rect">
            <a:avLst/>
          </a:prstGeom>
        </p:spPr>
      </p:pic>
      <p:pic>
        <p:nvPicPr>
          <p:cNvPr id="7" name="Picture 2"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66" y="1220813"/>
            <a:ext cx="6276109" cy="5470936"/>
          </a:xfrm>
          <a:prstGeom prst="rect">
            <a:avLst/>
          </a:prstGeom>
          <a:solidFill>
            <a:schemeClr val="accent2">
              <a:lumMod val="20000"/>
              <a:lumOff val="80000"/>
            </a:schemeClr>
          </a:solidFill>
          <a:ln w="28575">
            <a:solidFill>
              <a:schemeClr val="tx1"/>
            </a:solidFill>
          </a:ln>
        </p:spPr>
      </p:pic>
      <p:sp>
        <p:nvSpPr>
          <p:cNvPr id="10" name="Content Placeholder 2"/>
          <p:cNvSpPr txBox="1">
            <a:spLocks/>
          </p:cNvSpPr>
          <p:nvPr/>
        </p:nvSpPr>
        <p:spPr>
          <a:xfrm>
            <a:off x="6788731" y="4031675"/>
            <a:ext cx="5158518" cy="1066796"/>
          </a:xfrm>
          <a:prstGeom prst="rect">
            <a:avLst/>
          </a:prstGeom>
          <a:solidFill>
            <a:srgbClr val="FFFAEB"/>
          </a:solidFill>
          <a:ln w="28575">
            <a:no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ar-LY" sz="2000" dirty="0" smtClean="0"/>
              <a:t>تشمل الحزمة، إضافة إلى الخدمات الأساسية والطوارئ، </a:t>
            </a:r>
            <a:r>
              <a:rPr lang="ar-LY" sz="2000" b="1" dirty="0" smtClean="0"/>
              <a:t>فئات وخدمات أكثر كلما توفرت الموارد الكافية </a:t>
            </a:r>
            <a:r>
              <a:rPr lang="ar-LY" sz="2000" dirty="0" smtClean="0"/>
              <a:t>للتوسع فيها </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840" y="1212273"/>
            <a:ext cx="6303819" cy="5465619"/>
          </a:xfrm>
          <a:prstGeom prst="rect">
            <a:avLst/>
          </a:prstGeom>
          <a:ln w="28575">
            <a:solidFill>
              <a:schemeClr val="tx1"/>
            </a:solidFill>
          </a:ln>
        </p:spPr>
      </p:pic>
      <p:sp>
        <p:nvSpPr>
          <p:cNvPr id="13" name="Content Placeholder 2"/>
          <p:cNvSpPr txBox="1">
            <a:spLocks/>
          </p:cNvSpPr>
          <p:nvPr/>
        </p:nvSpPr>
        <p:spPr>
          <a:xfrm>
            <a:off x="6609347" y="5638816"/>
            <a:ext cx="5347120" cy="1066796"/>
          </a:xfrm>
          <a:prstGeom prst="rect">
            <a:avLst/>
          </a:prstGeom>
          <a:solidFill>
            <a:srgbClr val="FFFAEB"/>
          </a:solidFill>
          <a:ln w="28575">
            <a:noFill/>
          </a:ln>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ar-LY" sz="2000" b="1" dirty="0"/>
              <a:t>الخدمات المقدمة يجب أن تكون متاحة وذات جودة ومستدامة ومستجيبة للاحتياجات وتحظى برضا مقدميها ومتلقيها</a:t>
            </a:r>
          </a:p>
        </p:txBody>
      </p:sp>
    </p:spTree>
    <p:extLst>
      <p:ext uri="{BB962C8B-B14F-4D97-AF65-F5344CB8AC3E}">
        <p14:creationId xmlns:p14="http://schemas.microsoft.com/office/powerpoint/2010/main" val="15197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3560619" y="1185547"/>
            <a:ext cx="8195952" cy="5464628"/>
          </a:xfrm>
          <a:solidFill>
            <a:srgbClr val="FFFAEB"/>
          </a:solidFill>
          <a:ln w="28575">
            <a:solidFill>
              <a:srgbClr val="002060"/>
            </a:solidFill>
          </a:ln>
        </p:spPr>
        <p:txBody>
          <a:bodyPr>
            <a:normAutofit fontScale="92500" lnSpcReduction="10000"/>
          </a:bodyPr>
          <a:lstStyle/>
          <a:p>
            <a:pPr marL="0" indent="0">
              <a:lnSpc>
                <a:spcPct val="150000"/>
              </a:lnSpc>
              <a:buNone/>
            </a:pPr>
            <a:r>
              <a:rPr lang="ar-LY" b="1" dirty="0" smtClean="0"/>
              <a:t>عوامل متعددة متداخلة: </a:t>
            </a:r>
          </a:p>
          <a:p>
            <a:pPr>
              <a:lnSpc>
                <a:spcPct val="150000"/>
              </a:lnSpc>
            </a:pPr>
            <a:r>
              <a:rPr lang="ar-LY" dirty="0" smtClean="0"/>
              <a:t>الاقتصاد </a:t>
            </a:r>
            <a:r>
              <a:rPr lang="ar-LY" dirty="0"/>
              <a:t>الريعي </a:t>
            </a:r>
            <a:r>
              <a:rPr lang="ar-LY" dirty="0" smtClean="0"/>
              <a:t>/ الاقتصاد غير المنظم / </a:t>
            </a:r>
            <a:r>
              <a:rPr lang="ar-LY" dirty="0"/>
              <a:t>القطاع الصحي </a:t>
            </a:r>
            <a:r>
              <a:rPr lang="ar-LY" dirty="0" smtClean="0"/>
              <a:t>الخاص / الفساد</a:t>
            </a:r>
            <a:endParaRPr lang="en-US" dirty="0"/>
          </a:p>
          <a:p>
            <a:pPr>
              <a:lnSpc>
                <a:spcPct val="150000"/>
              </a:lnSpc>
            </a:pPr>
            <a:r>
              <a:rPr lang="ar-LY" dirty="0"/>
              <a:t>زيادة عدد السكان  </a:t>
            </a:r>
            <a:endParaRPr lang="en-US" dirty="0"/>
          </a:p>
          <a:p>
            <a:pPr>
              <a:lnSpc>
                <a:spcPct val="150000"/>
              </a:lnSpc>
            </a:pPr>
            <a:r>
              <a:rPr lang="ar-LY" dirty="0"/>
              <a:t>ظهور الأمراض الجديدة </a:t>
            </a:r>
            <a:r>
              <a:rPr lang="ar-LY" dirty="0" smtClean="0"/>
              <a:t>والمستجدة</a:t>
            </a:r>
            <a:endParaRPr lang="en-US" dirty="0"/>
          </a:p>
          <a:p>
            <a:pPr>
              <a:lnSpc>
                <a:spcPct val="150000"/>
              </a:lnSpc>
            </a:pPr>
            <a:r>
              <a:rPr lang="ar-LY" dirty="0"/>
              <a:t>بيئة سياسية منقسمة </a:t>
            </a:r>
            <a:endParaRPr lang="en-US" dirty="0"/>
          </a:p>
          <a:p>
            <a:pPr>
              <a:lnSpc>
                <a:spcPct val="150000"/>
              </a:lnSpc>
            </a:pPr>
            <a:r>
              <a:rPr lang="ar-LY" dirty="0" smtClean="0"/>
              <a:t>الحروب وحالة </a:t>
            </a:r>
            <a:r>
              <a:rPr lang="ar-LY" dirty="0"/>
              <a:t>الطوارئ لمدة عقد من الزمن </a:t>
            </a:r>
            <a:endParaRPr lang="en-US" dirty="0"/>
          </a:p>
          <a:p>
            <a:pPr>
              <a:lnSpc>
                <a:spcPct val="150000"/>
              </a:lnSpc>
            </a:pPr>
            <a:r>
              <a:rPr lang="ar-LY" dirty="0" smtClean="0"/>
              <a:t>الهجرات </a:t>
            </a:r>
            <a:r>
              <a:rPr lang="ar-LY" dirty="0"/>
              <a:t>غير الشرعية </a:t>
            </a:r>
            <a:endParaRPr lang="en-US" dirty="0"/>
          </a:p>
          <a:p>
            <a:pPr>
              <a:lnSpc>
                <a:spcPct val="150000"/>
              </a:lnSpc>
            </a:pPr>
            <a:r>
              <a:rPr lang="ar-LY" dirty="0"/>
              <a:t>غياب أية محاولة جــادة لتنظيم </a:t>
            </a:r>
            <a:r>
              <a:rPr lang="ar-LY" dirty="0" smtClean="0"/>
              <a:t>الصحة / لا استراتيجية وطنية</a:t>
            </a:r>
            <a:endParaRPr lang="en-US" dirty="0"/>
          </a:p>
        </p:txBody>
      </p:sp>
      <p:sp>
        <p:nvSpPr>
          <p:cNvPr id="4" name="Oval 3"/>
          <p:cNvSpPr/>
          <p:nvPr/>
        </p:nvSpPr>
        <p:spPr>
          <a:xfrm>
            <a:off x="484903" y="1634846"/>
            <a:ext cx="2646218" cy="2479963"/>
          </a:xfrm>
          <a:prstGeom prst="ellipse">
            <a:avLst/>
          </a:prstGeom>
          <a:solidFill>
            <a:srgbClr val="F0F8E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rPr>
              <a:t>الخدمات الصحية عنصر</a:t>
            </a:r>
            <a:r>
              <a:rPr lang="ar-LY" sz="2000" b="1" dirty="0" smtClean="0">
                <a:solidFill>
                  <a:schemeClr val="tx1"/>
                </a:solidFill>
              </a:rPr>
              <a:t> هام جدا</a:t>
            </a:r>
            <a:r>
              <a:rPr lang="ar-SA" sz="2000" b="1" dirty="0" smtClean="0">
                <a:solidFill>
                  <a:schemeClr val="tx1"/>
                </a:solidFill>
              </a:rPr>
              <a:t> </a:t>
            </a:r>
            <a:r>
              <a:rPr lang="ar-LY" sz="2000" b="1" dirty="0" smtClean="0">
                <a:solidFill>
                  <a:schemeClr val="tx1"/>
                </a:solidFill>
              </a:rPr>
              <a:t>ل</a:t>
            </a:r>
            <a:r>
              <a:rPr lang="ar-SA" sz="2000" b="1" dirty="0" smtClean="0">
                <a:solidFill>
                  <a:schemeClr val="tx1"/>
                </a:solidFill>
              </a:rPr>
              <a:t>تحقيق </a:t>
            </a:r>
            <a:r>
              <a:rPr lang="ar-SA" sz="2000" b="1" dirty="0">
                <a:solidFill>
                  <a:schemeClr val="tx1"/>
                </a:solidFill>
              </a:rPr>
              <a:t>الاستقرار والتنمية المستدامة والأمن والأمان</a:t>
            </a:r>
            <a:endParaRPr lang="ar-LY" sz="2000" b="1" dirty="0">
              <a:solidFill>
                <a:schemeClr val="tx1"/>
              </a:solidFill>
            </a:endParaRPr>
          </a:p>
        </p:txBody>
      </p:sp>
      <p:sp>
        <p:nvSpPr>
          <p:cNvPr id="6" name="Oval 5"/>
          <p:cNvSpPr/>
          <p:nvPr/>
        </p:nvSpPr>
        <p:spPr>
          <a:xfrm>
            <a:off x="498755" y="3699180"/>
            <a:ext cx="2646218" cy="2479963"/>
          </a:xfrm>
          <a:prstGeom prst="ellipse">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rPr>
              <a:t>الخدمات الصحية </a:t>
            </a:r>
            <a:r>
              <a:rPr lang="ar-LY" sz="2000" b="1" dirty="0">
                <a:solidFill>
                  <a:schemeClr val="tx1"/>
                </a:solidFill>
              </a:rPr>
              <a:t>تساهم</a:t>
            </a:r>
            <a:r>
              <a:rPr lang="ar-SA" sz="2000" b="1" dirty="0">
                <a:solidFill>
                  <a:schemeClr val="tx1"/>
                </a:solidFill>
              </a:rPr>
              <a:t> في المحافظة على استقرار المجتمع وسعادته وزيادة قدرته الانتاجية</a:t>
            </a:r>
            <a:endParaRPr lang="ar-LY" sz="2000" b="1" dirty="0">
              <a:solidFill>
                <a:schemeClr val="tx1"/>
              </a:solidFill>
            </a:endParaRPr>
          </a:p>
        </p:txBody>
      </p:sp>
      <p:sp>
        <p:nvSpPr>
          <p:cNvPr id="8" name="Title 1"/>
          <p:cNvSpPr>
            <a:spLocks noGrp="1"/>
          </p:cNvSpPr>
          <p:nvPr>
            <p:ph type="title"/>
          </p:nvPr>
        </p:nvSpPr>
        <p:spPr>
          <a:xfrm>
            <a:off x="387925" y="256271"/>
            <a:ext cx="11353800" cy="723446"/>
          </a:xfrm>
          <a:solidFill>
            <a:schemeClr val="tx1"/>
          </a:solidFill>
          <a:ln w="57150">
            <a:solidFill>
              <a:schemeClr val="accent2">
                <a:lumMod val="60000"/>
                <a:lumOff val="40000"/>
              </a:schemeClr>
            </a:solidFill>
          </a:ln>
        </p:spPr>
        <p:txBody>
          <a:bodyPr>
            <a:normAutofit/>
          </a:bodyPr>
          <a:lstStyle/>
          <a:p>
            <a:pPr algn="ctr"/>
            <a:r>
              <a:rPr lang="ar-EG" b="1" dirty="0" smtClean="0">
                <a:solidFill>
                  <a:schemeClr val="bg1"/>
                </a:solidFill>
                <a:effectLst>
                  <a:outerShdw blurRad="38100" dist="38100" dir="2700000" algn="tl">
                    <a:srgbClr val="000000">
                      <a:alpha val="43137"/>
                    </a:srgbClr>
                  </a:outerShdw>
                </a:effectLst>
              </a:rPr>
              <a:t>م</a:t>
            </a:r>
            <a:r>
              <a:rPr lang="ar-LY" b="1" dirty="0" smtClean="0">
                <a:solidFill>
                  <a:schemeClr val="bg1"/>
                </a:solidFill>
                <a:effectLst>
                  <a:outerShdw blurRad="38100" dist="38100" dir="2700000" algn="tl">
                    <a:srgbClr val="000000">
                      <a:alpha val="43137"/>
                    </a:srgbClr>
                  </a:outerShdw>
                </a:effectLst>
              </a:rPr>
              <a:t>قدمــــــــــــــــــة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4390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107382" y="1310242"/>
            <a:ext cx="4649187" cy="5353792"/>
          </a:xfrm>
          <a:solidFill>
            <a:srgbClr val="FFFAEB"/>
          </a:solidFill>
          <a:ln w="28575">
            <a:solidFill>
              <a:schemeClr val="tx1"/>
            </a:solidFill>
          </a:ln>
        </p:spPr>
        <p:txBody>
          <a:bodyPr>
            <a:normAutofit/>
          </a:bodyPr>
          <a:lstStyle/>
          <a:p>
            <a:pPr marL="0" indent="0">
              <a:lnSpc>
                <a:spcPct val="150000"/>
              </a:lnSpc>
              <a:buNone/>
            </a:pPr>
            <a:r>
              <a:rPr lang="ar-LY" sz="2200" b="1" dirty="0" smtClean="0">
                <a:solidFill>
                  <a:srgbClr val="0070C0"/>
                </a:solidFill>
              </a:rPr>
              <a:t>أهمية الحوكمة: </a:t>
            </a:r>
          </a:p>
          <a:p>
            <a:pPr>
              <a:lnSpc>
                <a:spcPct val="150000"/>
              </a:lnSpc>
            </a:pPr>
            <a:r>
              <a:rPr lang="ar-LY" sz="2200" dirty="0" smtClean="0"/>
              <a:t>لا ننسى أهمية </a:t>
            </a:r>
            <a:r>
              <a:rPr lang="ar-LY" sz="2200" b="1" dirty="0" smtClean="0"/>
              <a:t>مثلث </a:t>
            </a:r>
            <a:r>
              <a:rPr lang="ar-LY" sz="2200" b="1" dirty="0"/>
              <a:t>القواعد </a:t>
            </a:r>
            <a:r>
              <a:rPr lang="ar-LY" sz="2200" b="1" dirty="0" smtClean="0"/>
              <a:t>المؤثرة </a:t>
            </a:r>
            <a:r>
              <a:rPr lang="ar-LY" sz="2200" dirty="0" smtClean="0"/>
              <a:t>في تحقيق توفر وجودة واستدامة الخدمات</a:t>
            </a:r>
          </a:p>
          <a:p>
            <a:pPr>
              <a:lnSpc>
                <a:spcPct val="150000"/>
              </a:lnSpc>
            </a:pPr>
            <a:r>
              <a:rPr lang="ar-LY" sz="2200" dirty="0" smtClean="0"/>
              <a:t>قواعد </a:t>
            </a:r>
            <a:r>
              <a:rPr lang="ar-LY" sz="2200" b="1" dirty="0" smtClean="0"/>
              <a:t>مركزية</a:t>
            </a:r>
            <a:r>
              <a:rPr lang="ar-LY" sz="2200" dirty="0" smtClean="0"/>
              <a:t> (ما يمكن للوزارة فرضه من تعليمات ولوائح على الجميع)</a:t>
            </a:r>
          </a:p>
          <a:p>
            <a:pPr>
              <a:lnSpc>
                <a:spcPct val="150000"/>
              </a:lnSpc>
            </a:pPr>
            <a:r>
              <a:rPr lang="ar-LY" sz="2200" dirty="0" smtClean="0"/>
              <a:t>قواعد </a:t>
            </a:r>
            <a:r>
              <a:rPr lang="ar-LY" sz="2200" b="1" dirty="0" smtClean="0"/>
              <a:t>جمعية / مجتمعية </a:t>
            </a:r>
            <a:r>
              <a:rPr lang="ar-LY" sz="2200" dirty="0" smtClean="0"/>
              <a:t>(ما يمكن للمجتمع المدني فرضه ليلبي تطلعاته)</a:t>
            </a:r>
          </a:p>
          <a:p>
            <a:pPr>
              <a:lnSpc>
                <a:spcPct val="150000"/>
              </a:lnSpc>
            </a:pPr>
            <a:r>
              <a:rPr lang="ar-LY" sz="2200" dirty="0" smtClean="0"/>
              <a:t>قواعد </a:t>
            </a:r>
            <a:r>
              <a:rPr lang="ar-LY" sz="2200" b="1" dirty="0" smtClean="0"/>
              <a:t>تشغيلية </a:t>
            </a:r>
            <a:r>
              <a:rPr lang="ar-LY" sz="2200" dirty="0" smtClean="0"/>
              <a:t>(ما يمكن للمشغلين فرضه بما يوافق رغباتهم ومصالحهم)</a:t>
            </a:r>
            <a:endParaRPr lang="en-US" sz="2200" dirty="0"/>
          </a:p>
        </p:txBody>
      </p:sp>
      <p:sp>
        <p:nvSpPr>
          <p:cNvPr id="8"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سادس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التغطية </a:t>
            </a:r>
            <a:r>
              <a:rPr lang="ar-LY" b="1" dirty="0">
                <a:solidFill>
                  <a:schemeClr val="bg1"/>
                </a:solidFill>
                <a:effectLst>
                  <a:outerShdw blurRad="38100" dist="38100" dir="2700000" algn="tl">
                    <a:srgbClr val="000000">
                      <a:alpha val="43137"/>
                    </a:srgbClr>
                  </a:outerShdw>
                </a:effectLst>
              </a:rPr>
              <a:t>الصحية الشاملة – </a:t>
            </a:r>
            <a:r>
              <a:rPr lang="ar-LY" b="1" dirty="0" smtClean="0">
                <a:solidFill>
                  <a:schemeClr val="bg1"/>
                </a:solidFill>
                <a:effectLst>
                  <a:outerShdw blurRad="38100" dist="38100" dir="2700000" algn="tl">
                    <a:srgbClr val="000000">
                      <a:alpha val="43137"/>
                    </a:srgbClr>
                  </a:outerShdw>
                </a:effectLst>
              </a:rPr>
              <a:t>تقديم الخدمة</a:t>
            </a:r>
            <a:endParaRPr lang="en-US" dirty="0">
              <a:solidFill>
                <a:schemeClr val="bg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7" name="Picture 6"/>
          <p:cNvPicPr>
            <a:picLocks noChangeAspect="1"/>
          </p:cNvPicPr>
          <p:nvPr/>
        </p:nvPicPr>
        <p:blipFill>
          <a:blip r:embed="rId5"/>
          <a:stretch>
            <a:fillRect/>
          </a:stretch>
        </p:blipFill>
        <p:spPr>
          <a:xfrm>
            <a:off x="1077552" y="1247735"/>
            <a:ext cx="5051578" cy="2122228"/>
          </a:xfrm>
          <a:prstGeom prst="rect">
            <a:avLst/>
          </a:prstGeom>
          <a:ln w="28575">
            <a:solidFill>
              <a:schemeClr val="tx1"/>
            </a:solid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364" y="3543495"/>
            <a:ext cx="5001491" cy="3123809"/>
          </a:xfrm>
          <a:prstGeom prst="rect">
            <a:avLst/>
          </a:prstGeom>
          <a:ln w="28575">
            <a:solidFill>
              <a:schemeClr val="tx1"/>
            </a:solidFill>
          </a:ln>
        </p:spPr>
      </p:pic>
    </p:spTree>
    <p:extLst>
      <p:ext uri="{BB962C8B-B14F-4D97-AF65-F5344CB8AC3E}">
        <p14:creationId xmlns:p14="http://schemas.microsoft.com/office/powerpoint/2010/main" val="315101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سادس</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التغطية </a:t>
            </a:r>
            <a:r>
              <a:rPr lang="ar-LY" b="1" dirty="0">
                <a:solidFill>
                  <a:schemeClr val="bg1"/>
                </a:solidFill>
                <a:effectLst>
                  <a:outerShdw blurRad="38100" dist="38100" dir="2700000" algn="tl">
                    <a:srgbClr val="000000">
                      <a:alpha val="43137"/>
                    </a:srgbClr>
                  </a:outerShdw>
                </a:effectLst>
              </a:rPr>
              <a:t>الصحية الشاملة – </a:t>
            </a:r>
            <a:r>
              <a:rPr lang="ar-LY" b="1" dirty="0" smtClean="0">
                <a:solidFill>
                  <a:schemeClr val="bg1"/>
                </a:solidFill>
                <a:effectLst>
                  <a:outerShdw blurRad="38100" dist="38100" dir="2700000" algn="tl">
                    <a:srgbClr val="000000">
                      <a:alpha val="43137"/>
                    </a:srgbClr>
                  </a:outerShdw>
                </a:effectLst>
              </a:rPr>
              <a:t>تقديم الخدمة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73936158"/>
              </p:ext>
            </p:extLst>
          </p:nvPr>
        </p:nvGraphicFramePr>
        <p:xfrm>
          <a:off x="532262" y="1343113"/>
          <a:ext cx="11095629" cy="4948506"/>
        </p:xfrm>
        <a:graphic>
          <a:graphicData uri="http://schemas.openxmlformats.org/drawingml/2006/table">
            <a:tbl>
              <a:tblPr rtl="1" firstRow="1" bandRow="1">
                <a:tableStyleId>{0660B408-B3CF-4A94-85FC-2B1E0A45F4A2}</a:tableStyleId>
              </a:tblPr>
              <a:tblGrid>
                <a:gridCol w="1405584"/>
                <a:gridCol w="9690045"/>
              </a:tblGrid>
              <a:tr h="1125432">
                <a:tc gridSpan="2">
                  <a:txBody>
                    <a:bodyPr/>
                    <a:lstStyle/>
                    <a:p>
                      <a:pPr algn="ctr" rtl="1">
                        <a:lnSpc>
                          <a:spcPct val="150000"/>
                        </a:lnSpc>
                      </a:pPr>
                      <a:r>
                        <a:rPr lang="ar-EG" sz="4000" dirty="0" smtClean="0"/>
                        <a:t>الأه</a:t>
                      </a:r>
                      <a:r>
                        <a:rPr lang="ar-LY" sz="4000" dirty="0" smtClean="0"/>
                        <a:t>ـــــــ</a:t>
                      </a:r>
                      <a:r>
                        <a:rPr lang="ar-EG" sz="4000" dirty="0" smtClean="0"/>
                        <a:t>داف الاستراتيجي</a:t>
                      </a:r>
                      <a:r>
                        <a:rPr lang="ar-LY" sz="4000" dirty="0" smtClean="0"/>
                        <a:t>ــــــــــ</a:t>
                      </a:r>
                      <a:r>
                        <a:rPr lang="ar-EG" sz="4000" dirty="0" smtClean="0"/>
                        <a:t>ة </a:t>
                      </a:r>
                      <a:endParaRPr lang="ar-LY" sz="4000" b="1" dirty="0"/>
                    </a:p>
                  </a:txBody>
                  <a:tcPr/>
                </a:tc>
                <a:tc hMerge="1">
                  <a:txBody>
                    <a:bodyPr/>
                    <a:lstStyle/>
                    <a:p>
                      <a:pPr rtl="1"/>
                      <a:endParaRPr lang="ar-LY" dirty="0"/>
                    </a:p>
                  </a:txBody>
                  <a:tcPr/>
                </a:tc>
              </a:tr>
              <a:tr h="1141063">
                <a:tc>
                  <a:txBody>
                    <a:bodyPr/>
                    <a:lstStyle/>
                    <a:p>
                      <a:pPr algn="ctr" rtl="1">
                        <a:lnSpc>
                          <a:spcPct val="200000"/>
                        </a:lnSpc>
                      </a:pPr>
                      <a:r>
                        <a:rPr lang="ar-LY" sz="3200" b="1" dirty="0" smtClean="0"/>
                        <a:t>الأول</a:t>
                      </a:r>
                      <a:endParaRPr lang="ar-LY" sz="3200" b="1" dirty="0"/>
                    </a:p>
                  </a:txBody>
                  <a:tcPr>
                    <a:solidFill>
                      <a:schemeClr val="accent4">
                        <a:lumMod val="20000"/>
                        <a:lumOff val="80000"/>
                      </a:schemeClr>
                    </a:solidFill>
                  </a:tcPr>
                </a:tc>
                <a:tc>
                  <a:txBody>
                    <a:bodyPr/>
                    <a:lstStyle/>
                    <a:p>
                      <a:pPr marL="0" indent="0" algn="ctr">
                        <a:lnSpc>
                          <a:spcPct val="200000"/>
                        </a:lnSpc>
                        <a:buNone/>
                      </a:pPr>
                      <a:r>
                        <a:rPr lang="ar-LY" sz="3200" dirty="0" smtClean="0"/>
                        <a:t>تحسين معدل</a:t>
                      </a:r>
                      <a:r>
                        <a:rPr lang="ar-SA" sz="3200" dirty="0" smtClean="0"/>
                        <a:t> التغطية الصحية الشاملة</a:t>
                      </a:r>
                      <a:endParaRPr lang="en-US" sz="3200" b="1" dirty="0"/>
                    </a:p>
                  </a:txBody>
                  <a:tcPr>
                    <a:solidFill>
                      <a:srgbClr val="FFE9A3"/>
                    </a:solidFill>
                  </a:tcPr>
                </a:tc>
              </a:tr>
              <a:tr h="1141063">
                <a:tc>
                  <a:txBody>
                    <a:bodyPr/>
                    <a:lstStyle/>
                    <a:p>
                      <a:pPr algn="ctr" rtl="1">
                        <a:lnSpc>
                          <a:spcPct val="200000"/>
                        </a:lnSpc>
                      </a:pPr>
                      <a:r>
                        <a:rPr lang="ar-LY" sz="3200" b="1" dirty="0" smtClean="0"/>
                        <a:t>الثاني</a:t>
                      </a:r>
                      <a:endParaRPr lang="ar-LY" sz="3200" b="1" dirty="0"/>
                    </a:p>
                  </a:txBody>
                  <a:tcPr>
                    <a:solidFill>
                      <a:schemeClr val="accent4">
                        <a:lumMod val="20000"/>
                        <a:lumOff val="80000"/>
                      </a:schemeClr>
                    </a:solidFill>
                  </a:tcPr>
                </a:tc>
                <a:tc>
                  <a:txBody>
                    <a:bodyPr/>
                    <a:lstStyle/>
                    <a:p>
                      <a:pPr marL="0" lvl="0" indent="0" algn="ctr">
                        <a:lnSpc>
                          <a:spcPct val="200000"/>
                        </a:lnSpc>
                        <a:buNone/>
                      </a:pPr>
                      <a:r>
                        <a:rPr lang="ar-SA" sz="3200" dirty="0" smtClean="0"/>
                        <a:t>تطوير برامج تعزيز الصحة العامة</a:t>
                      </a:r>
                      <a:endParaRPr lang="en-US" sz="3200" b="1" dirty="0"/>
                    </a:p>
                  </a:txBody>
                  <a:tcPr>
                    <a:solidFill>
                      <a:schemeClr val="accent2">
                        <a:lumMod val="20000"/>
                        <a:lumOff val="80000"/>
                      </a:schemeClr>
                    </a:solidFill>
                  </a:tcPr>
                </a:tc>
              </a:tr>
              <a:tr h="1540948">
                <a:tc>
                  <a:txBody>
                    <a:bodyPr/>
                    <a:lstStyle/>
                    <a:p>
                      <a:pPr algn="ctr" rtl="1">
                        <a:lnSpc>
                          <a:spcPct val="200000"/>
                        </a:lnSpc>
                      </a:pPr>
                      <a:r>
                        <a:rPr lang="ar-LY" sz="3200" b="1" dirty="0" smtClean="0"/>
                        <a:t>الثالث</a:t>
                      </a:r>
                      <a:endParaRPr lang="ar-LY" sz="3200" b="1" dirty="0"/>
                    </a:p>
                  </a:txBody>
                  <a:tcPr>
                    <a:solidFill>
                      <a:schemeClr val="accent4">
                        <a:lumMod val="20000"/>
                        <a:lumOff val="80000"/>
                      </a:schemeClr>
                    </a:solidFill>
                  </a:tcPr>
                </a:tc>
                <a:tc>
                  <a:txBody>
                    <a:bodyPr/>
                    <a:lstStyle/>
                    <a:p>
                      <a:pPr marL="0" lvl="0" indent="0" algn="ctr">
                        <a:lnSpc>
                          <a:spcPct val="200000"/>
                        </a:lnSpc>
                        <a:buNone/>
                      </a:pPr>
                      <a:r>
                        <a:rPr lang="ar-SA" sz="3200" dirty="0" smtClean="0"/>
                        <a:t>تكامل الخدمات الصحية المحلية والشراكة مع القطاع الخاص والمجتمع</a:t>
                      </a:r>
                      <a:endParaRPr lang="en-US" sz="3200" b="1" dirty="0"/>
                    </a:p>
                  </a:txBody>
                  <a:tcPr>
                    <a:solidFill>
                      <a:srgbClr val="FFE9A3"/>
                    </a:solidFill>
                  </a:tcPr>
                </a:tc>
              </a:tr>
            </a:tbl>
          </a:graphicData>
        </a:graphic>
      </p:graphicFrame>
    </p:spTree>
    <p:extLst>
      <p:ext uri="{BB962C8B-B14F-4D97-AF65-F5344CB8AC3E}">
        <p14:creationId xmlns:p14="http://schemas.microsoft.com/office/powerpoint/2010/main" val="17122002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7465324" y="1201004"/>
            <a:ext cx="4291245" cy="5490742"/>
          </a:xfrm>
          <a:solidFill>
            <a:srgbClr val="FFFAEB"/>
          </a:solidFill>
          <a:ln w="28575">
            <a:solidFill>
              <a:schemeClr val="tx1"/>
            </a:solidFill>
          </a:ln>
        </p:spPr>
        <p:txBody>
          <a:bodyPr>
            <a:normAutofit lnSpcReduction="10000"/>
          </a:bodyPr>
          <a:lstStyle/>
          <a:p>
            <a:pPr marL="0" lvl="0" indent="0" eaLnBrk="0" fontAlgn="base" hangingPunct="0">
              <a:lnSpc>
                <a:spcPct val="150000"/>
              </a:lnSpc>
              <a:spcBef>
                <a:spcPct val="0"/>
              </a:spcBef>
              <a:spcAft>
                <a:spcPct val="0"/>
              </a:spcAft>
              <a:buNone/>
              <a:tabLst>
                <a:tab pos="15875" algn="l"/>
              </a:tabLst>
            </a:pPr>
            <a:r>
              <a:rPr kumimoji="0" lang="ar-EG" altLang="ar-LY" sz="2000" b="1" i="0"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ال</a:t>
            </a:r>
            <a:r>
              <a:rPr kumimoji="0" lang="ar-LY" altLang="ar-LY" sz="2000" b="1" i="0"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أزمات</a:t>
            </a:r>
            <a:r>
              <a:rPr kumimoji="0" lang="ar-EG" altLang="ar-LY" sz="2000" b="1" i="0"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ar-LY" sz="2000" b="1" i="0" strike="noStrike" cap="none" normalizeH="0" baseline="0" dirty="0" smtClean="0">
              <a:ln>
                <a:noFill/>
              </a:ln>
              <a:solidFill>
                <a:srgbClr val="0070C0"/>
              </a:solidFill>
              <a:effectLst/>
            </a:endParaRPr>
          </a:p>
          <a:p>
            <a:pPr marL="514350" lvl="0" indent="-514350" eaLnBrk="0" fontAlgn="base" hangingPunct="0">
              <a:lnSpc>
                <a:spcPct val="150000"/>
              </a:lnSpc>
              <a:spcBef>
                <a:spcPct val="0"/>
              </a:spcBef>
              <a:spcAft>
                <a:spcPct val="0"/>
              </a:spcAft>
              <a:buFont typeface="+mj-lt"/>
              <a:buAutoNum type="arabicPeriod"/>
              <a:tabLst>
                <a:tab pos="15875" algn="l"/>
              </a:tabLst>
            </a:pPr>
            <a:r>
              <a:rPr lang="ar-LY" altLang="ar-LY" sz="2000" dirty="0">
                <a:latin typeface="Times New Roman" panose="02020603050405020304" pitchFamily="18" charset="0"/>
                <a:ea typeface="Calibri" panose="020F0502020204030204" pitchFamily="34" charset="0"/>
                <a:cs typeface="Times New Roman" panose="02020603050405020304" pitchFamily="18" charset="0"/>
              </a:rPr>
              <a:t>ا</a:t>
            </a: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نتشار الأمراض والأوبئة</a:t>
            </a:r>
            <a:endPar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eaLnBrk="0" fontAlgn="base" hangingPunct="0">
              <a:lnSpc>
                <a:spcPct val="150000"/>
              </a:lnSpc>
              <a:spcBef>
                <a:spcPct val="0"/>
              </a:spcBef>
              <a:spcAft>
                <a:spcPct val="0"/>
              </a:spcAft>
              <a:buFont typeface="+mj-lt"/>
              <a:buAutoNum type="arabicPeriod"/>
              <a:tabLst>
                <a:tab pos="15875" algn="l"/>
              </a:tabLst>
            </a:pPr>
            <a:r>
              <a:rPr lang="ar-SA" altLang="ar-LY" sz="2000" dirty="0">
                <a:latin typeface="Times New Roman" panose="02020603050405020304" pitchFamily="18" charset="0"/>
                <a:ea typeface="Calibri" panose="020F0502020204030204" pitchFamily="34" charset="0"/>
                <a:cs typeface="Times New Roman" panose="02020603050405020304" pitchFamily="18" charset="0"/>
              </a:rPr>
              <a:t>الزلازل والبراكين</a:t>
            </a:r>
            <a:r>
              <a:rPr lang="ar-LY" altLang="ar-LY" sz="2000" dirty="0">
                <a:latin typeface="Times New Roman" panose="02020603050405020304" pitchFamily="18" charset="0"/>
                <a:ea typeface="Calibri" panose="020F0502020204030204" pitchFamily="34" charset="0"/>
                <a:cs typeface="Times New Roman" panose="02020603050405020304" pitchFamily="18" charset="0"/>
              </a:rPr>
              <a:t> والسيول والحرائق</a:t>
            </a:r>
          </a:p>
          <a:p>
            <a:pPr marL="514350" lvl="0" indent="-514350" eaLnBrk="0" fontAlgn="base" hangingPunct="0">
              <a:lnSpc>
                <a:spcPct val="150000"/>
              </a:lnSpc>
              <a:spcBef>
                <a:spcPct val="0"/>
              </a:spcBef>
              <a:spcAft>
                <a:spcPct val="0"/>
              </a:spcAft>
              <a:buFont typeface="+mj-lt"/>
              <a:buAutoNum type="arabicPeriod"/>
              <a:tabLst>
                <a:tab pos="15875" algn="l"/>
              </a:tabLst>
            </a:pP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ا</a:t>
            </a: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نتشار ملوثات البيئة</a:t>
            </a:r>
            <a:endPar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endParaRPr>
          </a:p>
          <a:p>
            <a:pPr marL="514350" lvl="0" indent="-514350" eaLnBrk="0" fontAlgn="base" hangingPunct="0">
              <a:lnSpc>
                <a:spcPct val="150000"/>
              </a:lnSpc>
              <a:spcBef>
                <a:spcPct val="0"/>
              </a:spcBef>
              <a:spcAft>
                <a:spcPct val="0"/>
              </a:spcAft>
              <a:buFont typeface="+mj-lt"/>
              <a:buAutoNum type="arabicPeriod"/>
              <a:tabLst>
                <a:tab pos="15875" algn="l"/>
              </a:tabLst>
            </a:pP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الح</a:t>
            </a:r>
            <a:r>
              <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ر</a:t>
            </a: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وب والنزاعات المسلحة</a:t>
            </a:r>
            <a:endPar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eaLnBrk="0" fontAlgn="base" hangingPunct="0">
              <a:lnSpc>
                <a:spcPct val="150000"/>
              </a:lnSpc>
              <a:spcBef>
                <a:spcPct val="0"/>
              </a:spcBef>
              <a:spcAft>
                <a:spcPct val="0"/>
              </a:spcAft>
              <a:buNone/>
              <a:tabLst>
                <a:tab pos="15875" algn="l"/>
              </a:tabLst>
            </a:pPr>
            <a:endParaRPr kumimoji="0" lang="ar-LY" altLang="ar-LY" sz="9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lnSpc>
                <a:spcPct val="150000"/>
              </a:lnSpc>
              <a:spcBef>
                <a:spcPct val="0"/>
              </a:spcBef>
              <a:spcAft>
                <a:spcPct val="0"/>
              </a:spcAft>
              <a:tabLst>
                <a:tab pos="15875" algn="l"/>
              </a:tabLst>
            </a:pPr>
            <a:r>
              <a:rPr lang="ar-LY" altLang="ar-LY"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تتوقف </a:t>
            </a:r>
            <a:r>
              <a:rPr lang="ar-LY" altLang="ar-LY"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آ</a:t>
            </a:r>
            <a:r>
              <a:rPr kumimoji="0" lang="ar-SA" altLang="ar-LY" sz="2000" b="1" i="0"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ثار</a:t>
            </a:r>
            <a:r>
              <a:rPr kumimoji="0" lang="ar-LY" altLang="ar-LY" sz="2000" b="1" i="0"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ها</a:t>
            </a:r>
            <a:r>
              <a:rPr kumimoji="0" lang="ar-SA" altLang="ar-LY" sz="2000" b="1" i="0"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على</a:t>
            </a:r>
            <a:r>
              <a:rPr kumimoji="0" lang="ar-LY" altLang="ar-LY" sz="2000" b="1" i="0"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514350" indent="-514350" eaLnBrk="0" fontAlgn="base" hangingPunct="0">
              <a:lnSpc>
                <a:spcPct val="150000"/>
              </a:lnSpc>
              <a:spcBef>
                <a:spcPct val="0"/>
              </a:spcBef>
              <a:spcAft>
                <a:spcPct val="0"/>
              </a:spcAft>
              <a:buFont typeface="+mj-lt"/>
              <a:buAutoNum type="arabicPeriod"/>
              <a:tabLst>
                <a:tab pos="15875" algn="l"/>
              </a:tabLst>
            </a:pP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القوة التدميرية</a:t>
            </a:r>
            <a:endPar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eaLnBrk="0" fontAlgn="base" hangingPunct="0">
              <a:lnSpc>
                <a:spcPct val="150000"/>
              </a:lnSpc>
              <a:spcBef>
                <a:spcPct val="0"/>
              </a:spcBef>
              <a:spcAft>
                <a:spcPct val="0"/>
              </a:spcAft>
              <a:buFont typeface="+mj-lt"/>
              <a:buAutoNum type="arabicPeriod"/>
              <a:tabLst>
                <a:tab pos="15875" algn="l"/>
              </a:tabLst>
            </a:pP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سرعة الحدوث</a:t>
            </a:r>
          </a:p>
          <a:p>
            <a:pPr marL="514350" indent="-514350" eaLnBrk="0" fontAlgn="base" hangingPunct="0">
              <a:lnSpc>
                <a:spcPct val="150000"/>
              </a:lnSpc>
              <a:spcBef>
                <a:spcPct val="0"/>
              </a:spcBef>
              <a:spcAft>
                <a:spcPct val="0"/>
              </a:spcAft>
              <a:buFont typeface="+mj-lt"/>
              <a:buAutoNum type="arabicPeriod"/>
              <a:tabLst>
                <a:tab pos="15875" algn="l"/>
              </a:tabLst>
            </a:pPr>
            <a:r>
              <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معدل</a:t>
            </a:r>
            <a:r>
              <a:rPr kumimoji="0" lang="ar-LY" altLang="ar-LY" sz="2000" b="0" i="0" strike="noStrike" cap="none" normalizeH="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الحدوث</a:t>
            </a:r>
          </a:p>
          <a:p>
            <a:pPr marL="514350" indent="-514350" eaLnBrk="0" fontAlgn="base" hangingPunct="0">
              <a:lnSpc>
                <a:spcPct val="150000"/>
              </a:lnSpc>
              <a:spcBef>
                <a:spcPct val="0"/>
              </a:spcBef>
              <a:spcAft>
                <a:spcPct val="0"/>
              </a:spcAft>
              <a:buFont typeface="+mj-lt"/>
              <a:buAutoNum type="arabicPeriod"/>
              <a:tabLst>
                <a:tab pos="15875" algn="l"/>
              </a:tabLst>
            </a:pPr>
            <a:r>
              <a:rPr lang="ar-LY" altLang="ar-LY" sz="2000" dirty="0">
                <a:latin typeface="Times New Roman" panose="02020603050405020304" pitchFamily="18" charset="0"/>
                <a:ea typeface="Calibri" panose="020F0502020204030204" pitchFamily="34" charset="0"/>
                <a:cs typeface="Times New Roman" panose="02020603050405020304" pitchFamily="18" charset="0"/>
              </a:rPr>
              <a:t>نوع الكارثة </a:t>
            </a: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ونوع المخاطر </a:t>
            </a:r>
            <a:r>
              <a:rPr lang="ar-LY" altLang="ar-LY" sz="2000" dirty="0">
                <a:latin typeface="Times New Roman" panose="02020603050405020304" pitchFamily="18" charset="0"/>
                <a:ea typeface="Calibri" panose="020F0502020204030204" pitchFamily="34" charset="0"/>
                <a:cs typeface="Times New Roman" panose="02020603050405020304" pitchFamily="18" charset="0"/>
              </a:rPr>
              <a:t>الصحية الناجمة</a:t>
            </a:r>
          </a:p>
          <a:p>
            <a:pPr marL="514350" indent="-514350" eaLnBrk="0" fontAlgn="base" hangingPunct="0">
              <a:lnSpc>
                <a:spcPct val="150000"/>
              </a:lnSpc>
              <a:spcBef>
                <a:spcPct val="0"/>
              </a:spcBef>
              <a:spcAft>
                <a:spcPct val="0"/>
              </a:spcAft>
              <a:buFont typeface="+mj-lt"/>
              <a:buAutoNum type="arabicPeriod"/>
              <a:tabLst>
                <a:tab pos="15875" algn="l"/>
              </a:tabLst>
            </a:pP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حج</a:t>
            </a:r>
            <a:r>
              <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م الد</a:t>
            </a: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ما</a:t>
            </a:r>
            <a:r>
              <a:rPr lang="ar-LY" altLang="ar-LY" sz="2000" dirty="0">
                <a:latin typeface="Times New Roman" panose="02020603050405020304" pitchFamily="18" charset="0"/>
                <a:ea typeface="Calibri" panose="020F0502020204030204" pitchFamily="34" charset="0"/>
                <a:cs typeface="Times New Roman" panose="02020603050405020304" pitchFamily="18" charset="0"/>
              </a:rPr>
              <a:t>ر</a:t>
            </a: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ل</a:t>
            </a:r>
            <a:r>
              <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ل</a:t>
            </a: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إمكان</a:t>
            </a:r>
            <a:r>
              <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ي</a:t>
            </a: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ات </a:t>
            </a: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و</a:t>
            </a: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فقد عناصر </a:t>
            </a: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تقديم </a:t>
            </a:r>
            <a:r>
              <a:rPr kumimoji="0" lang="ar-SA"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الخدمة العلاجية</a:t>
            </a:r>
            <a:endParaRPr kumimoji="0" lang="ar-LY" altLang="ar-LY" sz="20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سابع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الاستعداد والتأهب والاستجابة للطوارئ</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60218" y="3713019"/>
            <a:ext cx="6816437" cy="2992582"/>
          </a:xfrm>
          <a:prstGeom prst="rect">
            <a:avLst/>
          </a:prstGeom>
          <a:solidFill>
            <a:srgbClr val="F0F8EC"/>
          </a:solidFill>
          <a:ln w="28575">
            <a:solidFill>
              <a:schemeClr val="tx1"/>
            </a:solidFill>
          </a:ln>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50000"/>
              </a:lnSpc>
              <a:spcBef>
                <a:spcPct val="0"/>
              </a:spcBef>
              <a:spcAft>
                <a:spcPct val="0"/>
              </a:spcAft>
              <a:buFont typeface="Arial" panose="020B0604020202020204" pitchFamily="34" charset="0"/>
              <a:buNone/>
              <a:tabLst>
                <a:tab pos="15875" algn="l"/>
              </a:tabLst>
            </a:pPr>
            <a:r>
              <a:rPr lang="ar-LY" altLang="ar-LY"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العوامل المؤثرة في النتائج</a:t>
            </a:r>
            <a:r>
              <a:rPr lang="ar-EG" altLang="ar-LY"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ar-LY" altLang="ar-LY"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eaLnBrk="0" fontAlgn="base" hangingPunct="0">
              <a:lnSpc>
                <a:spcPct val="150000"/>
              </a:lnSpc>
              <a:spcBef>
                <a:spcPct val="0"/>
              </a:spcBef>
              <a:spcAft>
                <a:spcPct val="0"/>
              </a:spcAft>
              <a:buFont typeface="Arial" panose="020B0604020202020204" pitchFamily="34" charset="0"/>
              <a:buNone/>
              <a:tabLst>
                <a:tab pos="15875" algn="l"/>
              </a:tabLst>
            </a:pPr>
            <a:endParaRPr lang="en-US" altLang="ar-LY" sz="800" b="1" dirty="0" smtClean="0">
              <a:solidFill>
                <a:srgbClr val="0070C0"/>
              </a:solidFill>
            </a:endParaRPr>
          </a:p>
          <a:p>
            <a:pPr marL="0" indent="0" eaLnBrk="0" fontAlgn="base" hangingPunct="0">
              <a:lnSpc>
                <a:spcPct val="150000"/>
              </a:lnSpc>
              <a:spcBef>
                <a:spcPct val="0"/>
              </a:spcBef>
              <a:spcAft>
                <a:spcPct val="0"/>
              </a:spcAft>
              <a:buNone/>
              <a:tabLst>
                <a:tab pos="15875" algn="l"/>
              </a:tabLst>
            </a:pP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  الخطط المعدة المقـيَّمة                                 -  الخبرة السابقة</a:t>
            </a:r>
          </a:p>
          <a:p>
            <a:pPr marL="0" indent="0" eaLnBrk="0" fontAlgn="base" hangingPunct="0">
              <a:lnSpc>
                <a:spcPct val="150000"/>
              </a:lnSpc>
              <a:spcBef>
                <a:spcPct val="0"/>
              </a:spcBef>
              <a:spcAft>
                <a:spcPct val="0"/>
              </a:spcAft>
              <a:buNone/>
              <a:tabLst>
                <a:tab pos="15875" algn="l"/>
              </a:tabLst>
            </a:pP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  الاستعداد المسبق                                       -  القدرة على إدارة الأزمة</a:t>
            </a:r>
          </a:p>
          <a:p>
            <a:pPr marL="0" indent="0" eaLnBrk="0" fontAlgn="base" hangingPunct="0">
              <a:lnSpc>
                <a:spcPct val="150000"/>
              </a:lnSpc>
              <a:spcBef>
                <a:spcPct val="0"/>
              </a:spcBef>
              <a:spcAft>
                <a:spcPct val="0"/>
              </a:spcAft>
              <a:buNone/>
              <a:tabLst>
                <a:tab pos="15875" algn="l"/>
              </a:tabLst>
            </a:pP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  المخزون الاستراتيجي (أمن قومي)                -  القدرة على التواصل والتنسيق</a:t>
            </a:r>
          </a:p>
          <a:p>
            <a:pPr eaLnBrk="0" fontAlgn="base" hangingPunct="0">
              <a:lnSpc>
                <a:spcPct val="150000"/>
              </a:lnSpc>
              <a:spcBef>
                <a:spcPct val="0"/>
              </a:spcBef>
              <a:spcAft>
                <a:spcPct val="0"/>
              </a:spcAft>
              <a:buFontTx/>
              <a:buChar char="-"/>
              <a:tabLst>
                <a:tab pos="15875" algn="l"/>
              </a:tabLst>
            </a:pP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الموارد البشرية المدربة                              -  الإمكانيات المادية المتوفرة</a:t>
            </a:r>
          </a:p>
          <a:p>
            <a:pPr marL="0" indent="0" eaLnBrk="0" fontAlgn="base" hangingPunct="0">
              <a:lnSpc>
                <a:spcPct val="150000"/>
              </a:lnSpc>
              <a:spcBef>
                <a:spcPct val="0"/>
              </a:spcBef>
              <a:spcAft>
                <a:spcPct val="0"/>
              </a:spcAft>
              <a:buNone/>
              <a:tabLst>
                <a:tab pos="15875" algn="l"/>
              </a:tabLst>
            </a:pPr>
            <a:r>
              <a:rPr lang="ar-LY" altLang="ar-LY" sz="2000" dirty="0" smtClean="0">
                <a:latin typeface="Times New Roman" panose="02020603050405020304" pitchFamily="18" charset="0"/>
                <a:ea typeface="Calibri" panose="020F0502020204030204" pitchFamily="34" charset="0"/>
                <a:cs typeface="Times New Roman" panose="02020603050405020304" pitchFamily="18" charset="0"/>
              </a:rPr>
              <a:t>-  سرعة الاستجابة                                       - معدل الفساد</a:t>
            </a:r>
            <a:endParaRPr lang="ar-LY" altLang="ar-LY"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314"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721" y="1149928"/>
            <a:ext cx="5487775" cy="24312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4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سابع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الاستعداد والتأهب والاستجابة للطوارئ</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694082311"/>
              </p:ext>
            </p:extLst>
          </p:nvPr>
        </p:nvGraphicFramePr>
        <p:xfrm>
          <a:off x="532262" y="1343114"/>
          <a:ext cx="11095629" cy="5401289"/>
        </p:xfrm>
        <a:graphic>
          <a:graphicData uri="http://schemas.openxmlformats.org/drawingml/2006/table">
            <a:tbl>
              <a:tblPr rtl="1" firstRow="1" bandRow="1">
                <a:tableStyleId>{0660B408-B3CF-4A94-85FC-2B1E0A45F4A2}</a:tableStyleId>
              </a:tblPr>
              <a:tblGrid>
                <a:gridCol w="1405584"/>
                <a:gridCol w="9690045"/>
              </a:tblGrid>
              <a:tr h="985153">
                <a:tc gridSpan="2">
                  <a:txBody>
                    <a:bodyPr/>
                    <a:lstStyle/>
                    <a:p>
                      <a:pPr algn="ctr" rtl="1">
                        <a:lnSpc>
                          <a:spcPct val="150000"/>
                        </a:lnSpc>
                      </a:pPr>
                      <a:r>
                        <a:rPr lang="ar-EG" sz="4000" dirty="0" smtClean="0"/>
                        <a:t>الأه</a:t>
                      </a:r>
                      <a:r>
                        <a:rPr lang="ar-LY" sz="4000" dirty="0" smtClean="0"/>
                        <a:t>ـــــــ</a:t>
                      </a:r>
                      <a:r>
                        <a:rPr lang="ar-EG" sz="4000" dirty="0" smtClean="0"/>
                        <a:t>داف الاستراتيجي</a:t>
                      </a:r>
                      <a:r>
                        <a:rPr lang="ar-LY" sz="4000" dirty="0" smtClean="0"/>
                        <a:t>ــــــــــ</a:t>
                      </a:r>
                      <a:r>
                        <a:rPr lang="ar-EG" sz="4000" dirty="0" smtClean="0"/>
                        <a:t>ة </a:t>
                      </a:r>
                      <a:endParaRPr lang="ar-LY" sz="4000" b="1" dirty="0"/>
                    </a:p>
                  </a:txBody>
                  <a:tcPr/>
                </a:tc>
                <a:tc hMerge="1">
                  <a:txBody>
                    <a:bodyPr/>
                    <a:lstStyle/>
                    <a:p>
                      <a:pPr rtl="1"/>
                      <a:endParaRPr lang="ar-LY" dirty="0"/>
                    </a:p>
                  </a:txBody>
                  <a:tcPr/>
                </a:tc>
              </a:tr>
              <a:tr h="908741">
                <a:tc>
                  <a:txBody>
                    <a:bodyPr/>
                    <a:lstStyle/>
                    <a:p>
                      <a:pPr algn="ctr" rtl="1">
                        <a:lnSpc>
                          <a:spcPct val="150000"/>
                        </a:lnSpc>
                      </a:pPr>
                      <a:r>
                        <a:rPr lang="ar-LY" sz="3200" b="1" dirty="0" smtClean="0"/>
                        <a:t>الأول</a:t>
                      </a:r>
                      <a:endParaRPr lang="ar-LY" sz="3200" b="1" dirty="0"/>
                    </a:p>
                  </a:txBody>
                  <a:tcPr>
                    <a:solidFill>
                      <a:schemeClr val="accent4">
                        <a:lumMod val="20000"/>
                        <a:lumOff val="80000"/>
                      </a:schemeClr>
                    </a:solidFill>
                  </a:tcPr>
                </a:tc>
                <a:tc>
                  <a:txBody>
                    <a:bodyPr/>
                    <a:lstStyle/>
                    <a:p>
                      <a:pPr marL="0" indent="0" algn="ctr">
                        <a:lnSpc>
                          <a:spcPct val="150000"/>
                        </a:lnSpc>
                        <a:buNone/>
                      </a:pPr>
                      <a:r>
                        <a:rPr kumimoji="0" lang="ar-SA" altLang="ar-LY" sz="3200" strike="noStrike" cap="none" normalizeH="0" baseline="0" dirty="0" smtClean="0">
                          <a:ln>
                            <a:noFill/>
                          </a:ln>
                          <a:effectLst/>
                        </a:rPr>
                        <a:t>ال</a:t>
                      </a:r>
                      <a:r>
                        <a:rPr kumimoji="0" lang="ar-LY" altLang="ar-LY" sz="3200" strike="noStrike" cap="none" normalizeH="0" baseline="0" dirty="0" smtClean="0">
                          <a:ln>
                            <a:noFill/>
                          </a:ln>
                          <a:effectLst/>
                        </a:rPr>
                        <a:t>ا</a:t>
                      </a:r>
                      <a:r>
                        <a:rPr kumimoji="0" lang="ar-SA" altLang="ar-LY" sz="3200" strike="noStrike" cap="none" normalizeH="0" baseline="0" dirty="0" smtClean="0">
                          <a:ln>
                            <a:noFill/>
                          </a:ln>
                          <a:effectLst/>
                        </a:rPr>
                        <a:t>ستعداد والتأهب وال</a:t>
                      </a:r>
                      <a:r>
                        <a:rPr kumimoji="0" lang="ar-LY" altLang="ar-LY" sz="3200" strike="noStrike" cap="none" normalizeH="0" baseline="0" dirty="0" smtClean="0">
                          <a:ln>
                            <a:noFill/>
                          </a:ln>
                          <a:effectLst/>
                        </a:rPr>
                        <a:t>ا</a:t>
                      </a:r>
                      <a:r>
                        <a:rPr kumimoji="0" lang="ar-SA" altLang="ar-LY" sz="3200" strike="noStrike" cap="none" normalizeH="0" baseline="0" dirty="0" smtClean="0">
                          <a:ln>
                            <a:noFill/>
                          </a:ln>
                          <a:effectLst/>
                        </a:rPr>
                        <a:t>ستجابة للطوارئ</a:t>
                      </a:r>
                      <a:endParaRPr lang="en-US" sz="3200" b="1" dirty="0"/>
                    </a:p>
                  </a:txBody>
                  <a:tcPr>
                    <a:solidFill>
                      <a:srgbClr val="FFE9A3"/>
                    </a:solidFill>
                  </a:tcPr>
                </a:tc>
              </a:tr>
              <a:tr h="862755">
                <a:tc>
                  <a:txBody>
                    <a:bodyPr/>
                    <a:lstStyle/>
                    <a:p>
                      <a:pPr algn="ctr" rtl="1">
                        <a:lnSpc>
                          <a:spcPct val="150000"/>
                        </a:lnSpc>
                      </a:pPr>
                      <a:r>
                        <a:rPr lang="ar-LY" sz="3200" b="1" dirty="0" smtClean="0"/>
                        <a:t>الثاني</a:t>
                      </a:r>
                      <a:endParaRPr lang="ar-LY" sz="3200" b="1" dirty="0"/>
                    </a:p>
                  </a:txBody>
                  <a:tcPr>
                    <a:solidFill>
                      <a:schemeClr val="accent4">
                        <a:lumMod val="20000"/>
                        <a:lumOff val="80000"/>
                      </a:schemeClr>
                    </a:solidFill>
                  </a:tcPr>
                </a:tc>
                <a:tc>
                  <a:txBody>
                    <a:bodyPr/>
                    <a:lstStyle/>
                    <a:p>
                      <a:pPr marL="0" lvl="0" indent="0" algn="ctr">
                        <a:lnSpc>
                          <a:spcPct val="150000"/>
                        </a:lnSpc>
                        <a:buNone/>
                      </a:pPr>
                      <a:r>
                        <a:rPr kumimoji="0" lang="ar-SA" altLang="ar-LY" sz="3200" strike="noStrike" cap="none" normalizeH="0" baseline="0" dirty="0" smtClean="0">
                          <a:ln>
                            <a:noFill/>
                          </a:ln>
                          <a:effectLst/>
                        </a:rPr>
                        <a:t>حماية الإنسان وإنقاذه</a:t>
                      </a:r>
                      <a:endParaRPr lang="en-US" sz="3200" b="1" dirty="0"/>
                    </a:p>
                  </a:txBody>
                  <a:tcPr>
                    <a:solidFill>
                      <a:schemeClr val="accent2">
                        <a:lumMod val="20000"/>
                        <a:lumOff val="80000"/>
                      </a:schemeClr>
                    </a:solidFill>
                  </a:tcPr>
                </a:tc>
              </a:tr>
              <a:tr h="1069473">
                <a:tc>
                  <a:txBody>
                    <a:bodyPr/>
                    <a:lstStyle/>
                    <a:p>
                      <a:pPr algn="ctr" rtl="1">
                        <a:lnSpc>
                          <a:spcPct val="150000"/>
                        </a:lnSpc>
                      </a:pPr>
                      <a:r>
                        <a:rPr lang="ar-LY" sz="3200" b="1" dirty="0" smtClean="0"/>
                        <a:t>الثالث</a:t>
                      </a:r>
                      <a:endParaRPr lang="ar-LY" sz="3200" b="1" dirty="0"/>
                    </a:p>
                  </a:txBody>
                  <a:tcPr>
                    <a:solidFill>
                      <a:schemeClr val="accent4">
                        <a:lumMod val="20000"/>
                        <a:lumOff val="80000"/>
                      </a:schemeClr>
                    </a:solidFill>
                  </a:tcPr>
                </a:tc>
                <a:tc>
                  <a:txBody>
                    <a:bodyPr/>
                    <a:lstStyle/>
                    <a:p>
                      <a:pPr marL="0" lvl="0" indent="0" algn="ctr">
                        <a:lnSpc>
                          <a:spcPct val="150000"/>
                        </a:lnSpc>
                        <a:buNone/>
                      </a:pPr>
                      <a:r>
                        <a:rPr kumimoji="0" lang="ar-SA" altLang="ar-LY" sz="3200" strike="noStrike" cap="none" normalizeH="0" baseline="0" dirty="0" smtClean="0">
                          <a:ln>
                            <a:noFill/>
                          </a:ln>
                          <a:effectLst/>
                        </a:rPr>
                        <a:t>علاج المواطن وإعادة تأهيله</a:t>
                      </a:r>
                      <a:endParaRPr lang="en-US" sz="3200" b="1" dirty="0"/>
                    </a:p>
                  </a:txBody>
                  <a:tcPr>
                    <a:solidFill>
                      <a:srgbClr val="FFE9A3"/>
                    </a:solidFill>
                  </a:tcPr>
                </a:tc>
              </a:tr>
              <a:tr h="1522509">
                <a:tc>
                  <a:txBody>
                    <a:bodyPr/>
                    <a:lstStyle/>
                    <a:p>
                      <a:pPr algn="ctr" rtl="1">
                        <a:lnSpc>
                          <a:spcPct val="150000"/>
                        </a:lnSpc>
                      </a:pPr>
                      <a:r>
                        <a:rPr lang="ar-LY" sz="3200" b="1" dirty="0" smtClean="0"/>
                        <a:t>الرابع</a:t>
                      </a:r>
                      <a:endParaRPr lang="ar-LY" sz="3200" b="1" dirty="0"/>
                    </a:p>
                  </a:txBody>
                  <a:tcPr>
                    <a:solidFill>
                      <a:schemeClr val="accent4">
                        <a:lumMod val="20000"/>
                        <a:lumOff val="80000"/>
                      </a:schemeClr>
                    </a:solidFill>
                  </a:tcPr>
                </a:tc>
                <a:tc>
                  <a:txBody>
                    <a:bodyPr/>
                    <a:lstStyle/>
                    <a:p>
                      <a:pPr marL="0" lvl="0" indent="0" algn="ctr">
                        <a:lnSpc>
                          <a:spcPct val="150000"/>
                        </a:lnSpc>
                        <a:buNone/>
                      </a:pPr>
                      <a:r>
                        <a:rPr kumimoji="0" lang="ar-LY" altLang="ar-LY" sz="3200" strike="noStrike" cap="none" normalizeH="0" baseline="0" dirty="0" smtClean="0">
                          <a:ln>
                            <a:noFill/>
                          </a:ln>
                          <a:effectLst/>
                        </a:rPr>
                        <a:t>تمتع الأشخاص ذوي الإعاقة بالحقوق الصحية </a:t>
                      </a:r>
                      <a:r>
                        <a:rPr kumimoji="0" lang="ar-SA" altLang="ar-LY" sz="3200" strike="noStrike" cap="none" normalizeH="0" baseline="0" dirty="0" smtClean="0">
                          <a:ln>
                            <a:noFill/>
                          </a:ln>
                          <a:effectLst/>
                        </a:rPr>
                        <a:t>خلال حدوث الأزمات والكوارث</a:t>
                      </a:r>
                      <a:endParaRPr lang="en-US" sz="3200" b="1"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2591434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6636327" y="2147450"/>
            <a:ext cx="5120243" cy="4433459"/>
          </a:xfrm>
          <a:solidFill>
            <a:srgbClr val="FFFAEB"/>
          </a:solidFill>
          <a:ln w="28575">
            <a:solidFill>
              <a:schemeClr val="tx1"/>
            </a:solidFill>
          </a:ln>
        </p:spPr>
        <p:txBody>
          <a:bodyPr>
            <a:noAutofit/>
          </a:bodyPr>
          <a:lstStyle/>
          <a:p>
            <a:pPr marL="0" lvl="0" indent="0" algn="justLow" eaLnBrk="0" fontAlgn="base" hangingPunct="0">
              <a:lnSpc>
                <a:spcPct val="200000"/>
              </a:lnSpc>
              <a:spcBef>
                <a:spcPct val="0"/>
              </a:spcBef>
              <a:spcAft>
                <a:spcPct val="0"/>
              </a:spcAft>
              <a:buNone/>
            </a:pPr>
            <a:r>
              <a:rPr lang="ar-SA" altLang="ar-LY" sz="2000" b="1" dirty="0" smtClean="0">
                <a:solidFill>
                  <a:srgbClr val="0070C0"/>
                </a:solidFill>
                <a:latin typeface="Arial" panose="020B0604020202020204" pitchFamily="34" charset="0"/>
                <a:ea typeface="Calibri" panose="020F0502020204030204" pitchFamily="34" charset="0"/>
              </a:rPr>
              <a:t>التقليل </a:t>
            </a:r>
            <a:r>
              <a:rPr lang="ar-SA" altLang="ar-LY" sz="2000" b="1" dirty="0">
                <a:solidFill>
                  <a:srgbClr val="0070C0"/>
                </a:solidFill>
                <a:latin typeface="Arial" panose="020B0604020202020204" pitchFamily="34" charset="0"/>
                <a:ea typeface="Calibri" panose="020F0502020204030204" pitchFamily="34" charset="0"/>
              </a:rPr>
              <a:t>من حدوث المشاكل الصحية والأمراض </a:t>
            </a:r>
            <a:endParaRPr lang="ar-LY" altLang="ar-LY" sz="2000" b="1" dirty="0" smtClean="0">
              <a:solidFill>
                <a:srgbClr val="0070C0"/>
              </a:solidFill>
              <a:latin typeface="Arial" panose="020B0604020202020204" pitchFamily="34" charset="0"/>
              <a:ea typeface="Calibri" panose="020F0502020204030204" pitchFamily="34" charset="0"/>
            </a:endParaRPr>
          </a:p>
          <a:p>
            <a:pPr marL="0" lvl="0" indent="0" algn="justLow" eaLnBrk="0" fontAlgn="base" hangingPunct="0">
              <a:lnSpc>
                <a:spcPct val="100000"/>
              </a:lnSpc>
              <a:spcBef>
                <a:spcPct val="0"/>
              </a:spcBef>
              <a:spcAft>
                <a:spcPct val="0"/>
              </a:spcAft>
              <a:buNone/>
            </a:pPr>
            <a:r>
              <a:rPr lang="ar-LY" altLang="ar-LY" sz="2000" b="1" dirty="0" smtClean="0">
                <a:solidFill>
                  <a:srgbClr val="0070C0"/>
                </a:solidFill>
                <a:latin typeface="Arial" panose="020B0604020202020204" pitchFamily="34" charset="0"/>
                <a:ea typeface="Calibri" panose="020F0502020204030204" pitchFamily="34" charset="0"/>
              </a:rPr>
              <a:t>(</a:t>
            </a:r>
            <a:r>
              <a:rPr lang="ar-SA" altLang="ar-LY" sz="2000" b="1" dirty="0" smtClean="0">
                <a:solidFill>
                  <a:srgbClr val="0070C0"/>
                </a:solidFill>
                <a:latin typeface="Arial" panose="020B0604020202020204" pitchFamily="34" charset="0"/>
                <a:ea typeface="Calibri" panose="020F0502020204030204" pitchFamily="34" charset="0"/>
              </a:rPr>
              <a:t>التقليل </a:t>
            </a:r>
            <a:r>
              <a:rPr lang="ar-SA" altLang="ar-LY" sz="2000" b="1" dirty="0">
                <a:solidFill>
                  <a:srgbClr val="0070C0"/>
                </a:solidFill>
                <a:latin typeface="Arial" panose="020B0604020202020204" pitchFamily="34" charset="0"/>
                <a:ea typeface="Calibri" panose="020F0502020204030204" pitchFamily="34" charset="0"/>
              </a:rPr>
              <a:t>من عبء </a:t>
            </a:r>
            <a:r>
              <a:rPr lang="ar-SA" altLang="ar-LY" sz="2000" b="1" dirty="0" smtClean="0">
                <a:solidFill>
                  <a:srgbClr val="0070C0"/>
                </a:solidFill>
                <a:latin typeface="Arial" panose="020B0604020202020204" pitchFamily="34" charset="0"/>
                <a:ea typeface="Calibri" panose="020F0502020204030204" pitchFamily="34" charset="0"/>
              </a:rPr>
              <a:t>المراضة</a:t>
            </a:r>
            <a:r>
              <a:rPr lang="ar-LY" altLang="ar-LY" sz="2000" b="1" dirty="0" smtClean="0">
                <a:solidFill>
                  <a:srgbClr val="0070C0"/>
                </a:solidFill>
                <a:latin typeface="Arial" panose="020B0604020202020204" pitchFamily="34" charset="0"/>
                <a:ea typeface="Calibri" panose="020F0502020204030204" pitchFamily="34" charset="0"/>
              </a:rPr>
              <a:t>):</a:t>
            </a:r>
            <a:r>
              <a:rPr lang="ar-SA" altLang="ar-LY" sz="2000" b="1" dirty="0" smtClean="0">
                <a:solidFill>
                  <a:srgbClr val="0070C0"/>
                </a:solidFill>
                <a:latin typeface="Arial" panose="020B0604020202020204" pitchFamily="34" charset="0"/>
                <a:ea typeface="Calibri" panose="020F0502020204030204" pitchFamily="34" charset="0"/>
              </a:rPr>
              <a:t> </a:t>
            </a:r>
            <a:endParaRPr lang="ar-LY" altLang="ar-LY" sz="2000" b="1" dirty="0" smtClean="0">
              <a:solidFill>
                <a:srgbClr val="0070C0"/>
              </a:solidFill>
              <a:latin typeface="Arial" panose="020B0604020202020204" pitchFamily="34" charset="0"/>
              <a:ea typeface="Calibri" panose="020F0502020204030204" pitchFamily="34" charset="0"/>
            </a:endParaRPr>
          </a:p>
          <a:p>
            <a:pPr marL="514350" lvl="0" indent="-514350" algn="justLow" eaLnBrk="0" fontAlgn="base" hangingPunct="0">
              <a:lnSpc>
                <a:spcPct val="200000"/>
              </a:lnSpc>
              <a:spcBef>
                <a:spcPct val="0"/>
              </a:spcBef>
              <a:spcAft>
                <a:spcPct val="0"/>
              </a:spcAft>
              <a:buFont typeface="+mj-lt"/>
              <a:buAutoNum type="arabicPeriod"/>
            </a:pPr>
            <a:r>
              <a:rPr lang="ar-SA" altLang="ar-LY" sz="2000" dirty="0" smtClean="0">
                <a:latin typeface="Arial" panose="020B0604020202020204" pitchFamily="34" charset="0"/>
                <a:ea typeface="Calibri" panose="020F0502020204030204" pitchFamily="34" charset="0"/>
              </a:rPr>
              <a:t>أساس</a:t>
            </a:r>
            <a:r>
              <a:rPr lang="ar-LY" altLang="ar-LY" sz="2000" dirty="0" smtClean="0">
                <a:latin typeface="Arial" panose="020B0604020202020204" pitchFamily="34" charset="0"/>
                <a:ea typeface="Calibri" panose="020F0502020204030204" pitchFamily="34" charset="0"/>
              </a:rPr>
              <a:t> ل</a:t>
            </a:r>
            <a:r>
              <a:rPr lang="ar-SA" altLang="ar-LY" sz="2000" dirty="0" smtClean="0">
                <a:latin typeface="Arial" panose="020B0604020202020204" pitchFamily="34" charset="0"/>
                <a:ea typeface="Calibri" panose="020F0502020204030204" pitchFamily="34" charset="0"/>
              </a:rPr>
              <a:t>تعزيز </a:t>
            </a:r>
            <a:r>
              <a:rPr lang="ar-SA" altLang="ar-LY" sz="2000" dirty="0">
                <a:latin typeface="Arial" panose="020B0604020202020204" pitchFamily="34" charset="0"/>
                <a:ea typeface="Calibri" panose="020F0502020204030204" pitchFamily="34" charset="0"/>
              </a:rPr>
              <a:t>صحة المجتمع </a:t>
            </a:r>
            <a:endParaRPr lang="ar-LY" altLang="ar-LY" sz="2000" dirty="0" smtClean="0">
              <a:latin typeface="Arial" panose="020B0604020202020204" pitchFamily="34" charset="0"/>
              <a:ea typeface="Calibri" panose="020F0502020204030204" pitchFamily="34" charset="0"/>
            </a:endParaRPr>
          </a:p>
          <a:p>
            <a:pPr marL="514350" lvl="0" indent="-514350" algn="justLow" eaLnBrk="0" fontAlgn="base" hangingPunct="0">
              <a:lnSpc>
                <a:spcPct val="200000"/>
              </a:lnSpc>
              <a:spcBef>
                <a:spcPct val="0"/>
              </a:spcBef>
              <a:spcAft>
                <a:spcPct val="0"/>
              </a:spcAft>
              <a:buFont typeface="+mj-lt"/>
              <a:buAutoNum type="arabicPeriod"/>
            </a:pPr>
            <a:r>
              <a:rPr lang="ar-SA" altLang="ar-LY" sz="2000" dirty="0" smtClean="0">
                <a:latin typeface="Arial" panose="020B0604020202020204" pitchFamily="34" charset="0"/>
                <a:ea typeface="Calibri" panose="020F0502020204030204" pitchFamily="34" charset="0"/>
              </a:rPr>
              <a:t>خفض </a:t>
            </a:r>
            <a:r>
              <a:rPr lang="ar-SA" altLang="ar-LY" sz="2000" dirty="0">
                <a:latin typeface="Arial" panose="020B0604020202020204" pitchFamily="34" charset="0"/>
                <a:ea typeface="Calibri" panose="020F0502020204030204" pitchFamily="34" charset="0"/>
              </a:rPr>
              <a:t>التدخلات الصحية المطلوبة </a:t>
            </a:r>
            <a:endParaRPr lang="ar-LY" altLang="ar-LY" sz="2000" dirty="0" smtClean="0">
              <a:latin typeface="Arial" panose="020B0604020202020204" pitchFamily="34" charset="0"/>
              <a:ea typeface="Calibri" panose="020F0502020204030204" pitchFamily="34" charset="0"/>
            </a:endParaRPr>
          </a:p>
          <a:p>
            <a:pPr marL="514350" lvl="0" indent="-514350" algn="justLow" eaLnBrk="0" fontAlgn="base" hangingPunct="0">
              <a:lnSpc>
                <a:spcPct val="200000"/>
              </a:lnSpc>
              <a:spcBef>
                <a:spcPct val="0"/>
              </a:spcBef>
              <a:spcAft>
                <a:spcPct val="0"/>
              </a:spcAft>
              <a:buFont typeface="+mj-lt"/>
              <a:buAutoNum type="arabicPeriod"/>
            </a:pPr>
            <a:r>
              <a:rPr lang="ar-LY" altLang="ar-LY" sz="2000" dirty="0" smtClean="0">
                <a:latin typeface="Arial" panose="020B0604020202020204" pitchFamily="34" charset="0"/>
                <a:ea typeface="Calibri" panose="020F0502020204030204" pitchFamily="34" charset="0"/>
              </a:rPr>
              <a:t>وخفــض </a:t>
            </a:r>
            <a:r>
              <a:rPr lang="ar-SA" altLang="ar-LY" sz="2000" dirty="0" smtClean="0">
                <a:latin typeface="Arial" panose="020B0604020202020204" pitchFamily="34" charset="0"/>
                <a:ea typeface="Calibri" panose="020F0502020204030204" pitchFamily="34" charset="0"/>
              </a:rPr>
              <a:t>النفق</a:t>
            </a:r>
            <a:r>
              <a:rPr lang="ar-LY" altLang="ar-LY" sz="2000" dirty="0" smtClean="0">
                <a:latin typeface="Arial" panose="020B0604020202020204" pitchFamily="34" charset="0"/>
                <a:ea typeface="Calibri" panose="020F0502020204030204" pitchFamily="34" charset="0"/>
              </a:rPr>
              <a:t>ـــ</a:t>
            </a:r>
            <a:r>
              <a:rPr lang="ar-SA" altLang="ar-LY" sz="2000" dirty="0" smtClean="0">
                <a:latin typeface="Arial" panose="020B0604020202020204" pitchFamily="34" charset="0"/>
                <a:ea typeface="Calibri" panose="020F0502020204030204" pitchFamily="34" charset="0"/>
              </a:rPr>
              <a:t>ات الصحي</a:t>
            </a:r>
            <a:r>
              <a:rPr lang="ar-LY" altLang="ar-LY" sz="2000" dirty="0" smtClean="0">
                <a:latin typeface="Arial" panose="020B0604020202020204" pitchFamily="34" charset="0"/>
                <a:ea typeface="Calibri" panose="020F0502020204030204" pitchFamily="34" charset="0"/>
              </a:rPr>
              <a:t>ـــ</a:t>
            </a:r>
            <a:r>
              <a:rPr lang="ar-SA" altLang="ar-LY" sz="2000" dirty="0" smtClean="0">
                <a:latin typeface="Arial" panose="020B0604020202020204" pitchFamily="34" charset="0"/>
                <a:ea typeface="Calibri" panose="020F0502020204030204" pitchFamily="34" charset="0"/>
              </a:rPr>
              <a:t>ة المطلوب</a:t>
            </a:r>
            <a:r>
              <a:rPr lang="ar-LY" altLang="ar-LY" sz="2000" dirty="0" smtClean="0">
                <a:latin typeface="Arial" panose="020B0604020202020204" pitchFamily="34" charset="0"/>
                <a:ea typeface="Calibri" panose="020F0502020204030204" pitchFamily="34" charset="0"/>
              </a:rPr>
              <a:t>ـــ</a:t>
            </a:r>
            <a:r>
              <a:rPr lang="ar-SA" altLang="ar-LY" sz="2000" dirty="0" smtClean="0">
                <a:latin typeface="Arial" panose="020B0604020202020204" pitchFamily="34" charset="0"/>
                <a:ea typeface="Calibri" panose="020F0502020204030204" pitchFamily="34" charset="0"/>
              </a:rPr>
              <a:t>ة</a:t>
            </a:r>
            <a:endParaRPr lang="ar-LY" altLang="ar-LY" sz="2000" dirty="0" smtClean="0">
              <a:latin typeface="Arial" panose="020B0604020202020204" pitchFamily="34" charset="0"/>
              <a:ea typeface="Calibri" panose="020F0502020204030204" pitchFamily="34" charset="0"/>
            </a:endParaRPr>
          </a:p>
          <a:p>
            <a:pPr marL="514350" lvl="0" indent="-514350" algn="justLow" eaLnBrk="0" fontAlgn="base" hangingPunct="0">
              <a:lnSpc>
                <a:spcPct val="200000"/>
              </a:lnSpc>
              <a:spcBef>
                <a:spcPct val="0"/>
              </a:spcBef>
              <a:spcAft>
                <a:spcPct val="0"/>
              </a:spcAft>
              <a:buFont typeface="+mj-lt"/>
              <a:buAutoNum type="arabicPeriod"/>
            </a:pPr>
            <a:r>
              <a:rPr lang="ar-SA" altLang="ar-LY" sz="2000" dirty="0" smtClean="0">
                <a:latin typeface="Arial" panose="020B0604020202020204" pitchFamily="34" charset="0"/>
                <a:ea typeface="Calibri" panose="020F0502020204030204" pitchFamily="34" charset="0"/>
              </a:rPr>
              <a:t>يساهم </a:t>
            </a:r>
            <a:r>
              <a:rPr lang="ar-SA" altLang="ar-LY" sz="2000" dirty="0">
                <a:latin typeface="Arial" panose="020B0604020202020204" pitchFamily="34" charset="0"/>
                <a:ea typeface="Calibri" panose="020F0502020204030204" pitchFamily="34" charset="0"/>
              </a:rPr>
              <a:t>في إدارة القطاع الصحي إدارة اقتصادية </a:t>
            </a:r>
            <a:endParaRPr lang="ar-LY" altLang="ar-LY" sz="2000" dirty="0" smtClean="0">
              <a:latin typeface="Arial" panose="020B0604020202020204" pitchFamily="34" charset="0"/>
              <a:ea typeface="Calibri" panose="020F0502020204030204" pitchFamily="34" charset="0"/>
            </a:endParaRPr>
          </a:p>
          <a:p>
            <a:pPr marL="514350" lvl="0" indent="-514350" algn="justLow" eaLnBrk="0" fontAlgn="base" hangingPunct="0">
              <a:lnSpc>
                <a:spcPct val="200000"/>
              </a:lnSpc>
              <a:spcBef>
                <a:spcPct val="0"/>
              </a:spcBef>
              <a:spcAft>
                <a:spcPct val="0"/>
              </a:spcAft>
              <a:buFont typeface="+mj-lt"/>
              <a:buAutoNum type="arabicPeriod"/>
            </a:pPr>
            <a:r>
              <a:rPr lang="ar-SA" altLang="ar-LY" sz="2000" dirty="0" smtClean="0">
                <a:latin typeface="Arial" panose="020B0604020202020204" pitchFamily="34" charset="0"/>
                <a:ea typeface="Calibri" panose="020F0502020204030204" pitchFamily="34" charset="0"/>
              </a:rPr>
              <a:t>يرفع </a:t>
            </a:r>
            <a:r>
              <a:rPr lang="ar-SA" altLang="ar-LY" sz="2000" dirty="0">
                <a:latin typeface="Arial" panose="020B0604020202020204" pitchFamily="34" charset="0"/>
                <a:ea typeface="Calibri" panose="020F0502020204030204" pitchFamily="34" charset="0"/>
              </a:rPr>
              <a:t>الجدوى الاقتصادية من حيث القيمة مقابل </a:t>
            </a:r>
            <a:r>
              <a:rPr lang="ar-SA" altLang="ar-LY" sz="2000" dirty="0" smtClean="0">
                <a:latin typeface="Arial" panose="020B0604020202020204" pitchFamily="34" charset="0"/>
                <a:ea typeface="Calibri" panose="020F0502020204030204" pitchFamily="34" charset="0"/>
              </a:rPr>
              <a:t>المردود</a:t>
            </a:r>
            <a:endParaRPr lang="ar-LY" altLang="ar-LY" sz="2000" dirty="0" smtClean="0">
              <a:latin typeface="Arial" panose="020B0604020202020204" pitchFamily="34" charset="0"/>
              <a:ea typeface="Calibri" panose="020F0502020204030204" pitchFamily="34" charset="0"/>
            </a:endParaRPr>
          </a:p>
        </p:txBody>
      </p:sp>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ثامن</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المحددات الاجتماعية للصحة وعبء المراضة</a:t>
            </a:r>
            <a:endParaRPr lang="en-US" dirty="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01782" y="1148134"/>
            <a:ext cx="11374582" cy="723446"/>
          </a:xfrm>
          <a:prstGeom prst="rect">
            <a:avLst/>
          </a:prstGeom>
          <a:solidFill>
            <a:schemeClr val="bg1">
              <a:lumMod val="95000"/>
            </a:schemeClr>
          </a:solidFill>
          <a:ln w="28575">
            <a:solidFill>
              <a:schemeClr val="tx1"/>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altLang="ar-LY"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rPr>
              <a:t>اعتماد </a:t>
            </a:r>
            <a:r>
              <a:rPr lang="ar-LY" altLang="ar-LY"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مبدأ "الصحة في كل السياسات"</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757" y="2449872"/>
            <a:ext cx="5953498" cy="3749592"/>
          </a:xfrm>
          <a:prstGeom prst="rect">
            <a:avLst/>
          </a:prstGeom>
        </p:spPr>
      </p:pic>
      <p:pic>
        <p:nvPicPr>
          <p:cNvPr id="66564" name="Picture 4"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29" y="2463654"/>
            <a:ext cx="5926571" cy="372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6373085" y="2244433"/>
            <a:ext cx="5126182" cy="4461168"/>
          </a:xfrm>
          <a:solidFill>
            <a:srgbClr val="FFFAEB"/>
          </a:solidFill>
          <a:ln w="28575">
            <a:solidFill>
              <a:schemeClr val="tx1"/>
            </a:solidFill>
          </a:ln>
        </p:spPr>
        <p:txBody>
          <a:bodyPr>
            <a:normAutofit/>
          </a:bodyPr>
          <a:lstStyle/>
          <a:p>
            <a:pPr marL="0" lvl="0" indent="0" algn="justLow" eaLnBrk="0" fontAlgn="base" hangingPunct="0">
              <a:lnSpc>
                <a:spcPct val="150000"/>
              </a:lnSpc>
              <a:spcBef>
                <a:spcPct val="0"/>
              </a:spcBef>
              <a:spcAft>
                <a:spcPct val="0"/>
              </a:spcAft>
              <a:buNone/>
            </a:pPr>
            <a:r>
              <a:rPr lang="ar-LY" altLang="ar-LY" sz="2200" b="1" dirty="0" smtClean="0">
                <a:solidFill>
                  <a:srgbClr val="0070C0"/>
                </a:solidFill>
                <a:latin typeface="Arial" panose="020B0604020202020204" pitchFamily="34" charset="0"/>
                <a:ea typeface="Calibri" panose="020F0502020204030204" pitchFamily="34" charset="0"/>
              </a:rPr>
              <a:t>التنسيق القطاعي والمشاركة المجتمعية:</a:t>
            </a:r>
          </a:p>
          <a:p>
            <a:pPr algn="justLow" eaLnBrk="0" fontAlgn="base" hangingPunct="0">
              <a:lnSpc>
                <a:spcPct val="150000"/>
              </a:lnSpc>
              <a:spcBef>
                <a:spcPct val="0"/>
              </a:spcBef>
              <a:spcAft>
                <a:spcPct val="0"/>
              </a:spcAft>
            </a:pPr>
            <a:r>
              <a:rPr lang="ar-SA" altLang="ar-LY" sz="2200" dirty="0" smtClean="0">
                <a:latin typeface="Arial" panose="020B0604020202020204" pitchFamily="34" charset="0"/>
                <a:ea typeface="Calibri" panose="020F0502020204030204" pitchFamily="34" charset="0"/>
              </a:rPr>
              <a:t>القطاع </a:t>
            </a:r>
            <a:r>
              <a:rPr lang="ar-SA" altLang="ar-LY" sz="2200" dirty="0">
                <a:latin typeface="Arial" panose="020B0604020202020204" pitchFamily="34" charset="0"/>
                <a:ea typeface="Calibri" panose="020F0502020204030204" pitchFamily="34" charset="0"/>
              </a:rPr>
              <a:t>الصحي، مركزياً ومحلياً، </a:t>
            </a:r>
            <a:r>
              <a:rPr lang="ar-LY" altLang="ar-LY" sz="2200" dirty="0" smtClean="0">
                <a:latin typeface="Arial" panose="020B0604020202020204" pitchFamily="34" charset="0"/>
                <a:ea typeface="Calibri" panose="020F0502020204030204" pitchFamily="34" charset="0"/>
              </a:rPr>
              <a:t>ي</a:t>
            </a:r>
            <a:r>
              <a:rPr lang="ar-SA" altLang="ar-LY" sz="2200" dirty="0" smtClean="0">
                <a:latin typeface="Arial" panose="020B0604020202020204" pitchFamily="34" charset="0"/>
                <a:ea typeface="Calibri" panose="020F0502020204030204" pitchFamily="34" charset="0"/>
              </a:rPr>
              <a:t>تابع المحددات الصح</a:t>
            </a:r>
            <a:r>
              <a:rPr lang="ar-LY" altLang="ar-LY" sz="2200" dirty="0" smtClean="0">
                <a:latin typeface="Arial" panose="020B0604020202020204" pitchFamily="34" charset="0"/>
                <a:ea typeface="Calibri" panose="020F0502020204030204" pitchFamily="34" charset="0"/>
              </a:rPr>
              <a:t>ي</a:t>
            </a:r>
            <a:r>
              <a:rPr lang="ar-SA" altLang="ar-LY" sz="2200" dirty="0" smtClean="0">
                <a:latin typeface="Arial" panose="020B0604020202020204" pitchFamily="34" charset="0"/>
                <a:ea typeface="Calibri" panose="020F0502020204030204" pitchFamily="34" charset="0"/>
              </a:rPr>
              <a:t>ة</a:t>
            </a:r>
            <a:r>
              <a:rPr lang="ar-LY" altLang="ar-LY" sz="2200" dirty="0" smtClean="0">
                <a:latin typeface="Arial" panose="020B0604020202020204" pitchFamily="34" charset="0"/>
                <a:ea typeface="Calibri" panose="020F0502020204030204" pitchFamily="34" charset="0"/>
              </a:rPr>
              <a:t>:</a:t>
            </a:r>
          </a:p>
          <a:p>
            <a:pPr lvl="3" algn="justLow" eaLnBrk="0" fontAlgn="base" hangingPunct="0">
              <a:lnSpc>
                <a:spcPct val="150000"/>
              </a:lnSpc>
              <a:spcBef>
                <a:spcPct val="0"/>
              </a:spcBef>
              <a:spcAft>
                <a:spcPct val="0"/>
              </a:spcAft>
              <a:buFont typeface="Wingdings" panose="05000000000000000000" pitchFamily="2" charset="2"/>
              <a:buChar char="ü"/>
            </a:pPr>
            <a:r>
              <a:rPr lang="ar-LY" altLang="ar-LY" sz="2200" dirty="0" smtClean="0">
                <a:latin typeface="Arial" panose="020B0604020202020204" pitchFamily="34" charset="0"/>
                <a:ea typeface="Calibri" panose="020F0502020204030204" pitchFamily="34" charset="0"/>
              </a:rPr>
              <a:t> </a:t>
            </a:r>
            <a:r>
              <a:rPr lang="ar-SA" altLang="ar-LY" sz="2200" dirty="0" smtClean="0">
                <a:latin typeface="Arial" panose="020B0604020202020204" pitchFamily="34" charset="0"/>
                <a:ea typeface="Calibri" panose="020F0502020204030204" pitchFamily="34" charset="0"/>
              </a:rPr>
              <a:t>المركز </a:t>
            </a:r>
            <a:r>
              <a:rPr lang="ar-SA" altLang="ar-LY" sz="2200" dirty="0">
                <a:latin typeface="Arial" panose="020B0604020202020204" pitchFamily="34" charset="0"/>
                <a:ea typeface="Calibri" panose="020F0502020204030204" pitchFamily="34" charset="0"/>
              </a:rPr>
              <a:t>الوطني لمكافحة الأمراض </a:t>
            </a:r>
            <a:endParaRPr lang="ar-LY" altLang="ar-LY" sz="2200" dirty="0" smtClean="0">
              <a:latin typeface="Arial" panose="020B0604020202020204" pitchFamily="34" charset="0"/>
              <a:ea typeface="Calibri" panose="020F0502020204030204" pitchFamily="34" charset="0"/>
            </a:endParaRPr>
          </a:p>
          <a:p>
            <a:pPr lvl="3" algn="justLow" eaLnBrk="0" fontAlgn="base" hangingPunct="0">
              <a:lnSpc>
                <a:spcPct val="150000"/>
              </a:lnSpc>
              <a:spcBef>
                <a:spcPct val="0"/>
              </a:spcBef>
              <a:spcAft>
                <a:spcPct val="0"/>
              </a:spcAft>
              <a:buFont typeface="Wingdings" panose="05000000000000000000" pitchFamily="2" charset="2"/>
              <a:buChar char="ü"/>
            </a:pPr>
            <a:r>
              <a:rPr lang="ar-LY" altLang="ar-LY" sz="2200" dirty="0" smtClean="0">
                <a:latin typeface="Arial" panose="020B0604020202020204" pitchFamily="34" charset="0"/>
                <a:ea typeface="Calibri" panose="020F0502020204030204" pitchFamily="34" charset="0"/>
              </a:rPr>
              <a:t> </a:t>
            </a:r>
            <a:r>
              <a:rPr lang="ar-SA" altLang="ar-LY" sz="2200" dirty="0" smtClean="0">
                <a:latin typeface="Arial" panose="020B0604020202020204" pitchFamily="34" charset="0"/>
                <a:ea typeface="Calibri" panose="020F0502020204030204" pitchFamily="34" charset="0"/>
              </a:rPr>
              <a:t>التفتيش </a:t>
            </a:r>
            <a:r>
              <a:rPr lang="ar-SA" altLang="ar-LY" sz="2200" dirty="0">
                <a:latin typeface="Arial" panose="020B0604020202020204" pitchFamily="34" charset="0"/>
                <a:ea typeface="Calibri" panose="020F0502020204030204" pitchFamily="34" charset="0"/>
              </a:rPr>
              <a:t>الصحي المحلي </a:t>
            </a:r>
            <a:endParaRPr lang="ar-LY" altLang="ar-LY" sz="2200" dirty="0">
              <a:latin typeface="Arial" panose="020B0604020202020204" pitchFamily="34" charset="0"/>
              <a:ea typeface="Calibri" panose="020F0502020204030204" pitchFamily="34" charset="0"/>
            </a:endParaRPr>
          </a:p>
          <a:p>
            <a:pPr algn="justLow" eaLnBrk="0" fontAlgn="base" hangingPunct="0">
              <a:lnSpc>
                <a:spcPct val="150000"/>
              </a:lnSpc>
              <a:spcBef>
                <a:spcPct val="0"/>
              </a:spcBef>
              <a:spcAft>
                <a:spcPct val="0"/>
              </a:spcAft>
            </a:pPr>
            <a:r>
              <a:rPr lang="ar-LY" altLang="ar-LY" sz="2200" dirty="0" smtClean="0">
                <a:latin typeface="Arial" panose="020B0604020202020204" pitchFamily="34" charset="0"/>
                <a:ea typeface="Calibri" panose="020F0502020204030204" pitchFamily="34" charset="0"/>
              </a:rPr>
              <a:t>القطاع الصحي ي</a:t>
            </a:r>
            <a:r>
              <a:rPr lang="ar-SA" altLang="ar-LY" sz="2200" dirty="0" smtClean="0">
                <a:latin typeface="Arial" panose="020B0604020202020204" pitchFamily="34" charset="0"/>
                <a:ea typeface="Calibri" panose="020F0502020204030204" pitchFamily="34" charset="0"/>
              </a:rPr>
              <a:t>طالب </a:t>
            </a:r>
            <a:r>
              <a:rPr lang="ar-SA" altLang="ar-LY" sz="2200" dirty="0">
                <a:latin typeface="Arial" panose="020B0604020202020204" pitchFamily="34" charset="0"/>
                <a:ea typeface="Calibri" panose="020F0502020204030204" pitchFamily="34" charset="0"/>
              </a:rPr>
              <a:t>القطاعات المعنية باتخاذ الإجراءات اللازمة </a:t>
            </a:r>
            <a:r>
              <a:rPr lang="ar-SA" altLang="ar-LY" sz="2200" dirty="0" smtClean="0">
                <a:latin typeface="Arial" panose="020B0604020202020204" pitchFamily="34" charset="0"/>
                <a:ea typeface="Calibri" panose="020F0502020204030204" pitchFamily="34" charset="0"/>
              </a:rPr>
              <a:t>لتحسينها</a:t>
            </a:r>
            <a:endParaRPr lang="ar-LY" altLang="ar-LY" sz="2200" dirty="0" smtClean="0">
              <a:latin typeface="Arial" panose="020B0604020202020204" pitchFamily="34" charset="0"/>
              <a:ea typeface="Calibri" panose="020F0502020204030204" pitchFamily="34" charset="0"/>
            </a:endParaRPr>
          </a:p>
          <a:p>
            <a:pPr algn="justLow" eaLnBrk="0" fontAlgn="base" hangingPunct="0">
              <a:lnSpc>
                <a:spcPct val="150000"/>
              </a:lnSpc>
              <a:spcBef>
                <a:spcPct val="0"/>
              </a:spcBef>
              <a:spcAft>
                <a:spcPct val="0"/>
              </a:spcAft>
            </a:pPr>
            <a:r>
              <a:rPr lang="ar-LY" altLang="ar-LY" sz="2200" dirty="0">
                <a:latin typeface="Simplified Arabic" panose="02020603050405020304" pitchFamily="18" charset="-78"/>
                <a:ea typeface="Calibri" panose="020F0502020204030204" pitchFamily="34" charset="0"/>
              </a:rPr>
              <a:t>تطويـــر الاستجابـــة القطاعيــة </a:t>
            </a:r>
          </a:p>
        </p:txBody>
      </p:sp>
      <p:sp>
        <p:nvSpPr>
          <p:cNvPr id="7"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ثامن</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المحددات </a:t>
            </a:r>
            <a:r>
              <a:rPr lang="ar-LY" b="1" dirty="0">
                <a:solidFill>
                  <a:schemeClr val="bg1"/>
                </a:solidFill>
                <a:effectLst>
                  <a:outerShdw blurRad="38100" dist="38100" dir="2700000" algn="tl">
                    <a:srgbClr val="000000">
                      <a:alpha val="43137"/>
                    </a:srgbClr>
                  </a:outerShdw>
                </a:effectLst>
              </a:rPr>
              <a:t>الاجتماعية للصحة </a:t>
            </a:r>
            <a:r>
              <a:rPr lang="ar-LY" b="1" dirty="0" smtClean="0">
                <a:solidFill>
                  <a:schemeClr val="bg1"/>
                </a:solidFill>
                <a:effectLst>
                  <a:outerShdw blurRad="38100" dist="38100" dir="2700000" algn="tl">
                    <a:srgbClr val="000000">
                      <a:alpha val="43137"/>
                    </a:srgbClr>
                  </a:outerShdw>
                </a:effectLst>
              </a:rPr>
              <a:t>وعبء المراضة</a:t>
            </a:r>
            <a:endParaRPr lang="en-US" dirty="0">
              <a:solidFill>
                <a:schemeClr val="bg1"/>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609594" y="2369126"/>
            <a:ext cx="4912432" cy="4322619"/>
          </a:xfrm>
          <a:prstGeom prst="rect">
            <a:avLst/>
          </a:prstGeom>
          <a:solidFill>
            <a:srgbClr val="F0F8EC"/>
          </a:solidFill>
          <a:ln w="28575">
            <a:solidFill>
              <a:schemeClr val="tx1"/>
            </a:solidFill>
          </a:ln>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eaLnBrk="0" fontAlgn="base" hangingPunct="0">
              <a:lnSpc>
                <a:spcPct val="150000"/>
              </a:lnSpc>
              <a:spcBef>
                <a:spcPct val="0"/>
              </a:spcBef>
              <a:spcAft>
                <a:spcPct val="0"/>
              </a:spcAft>
              <a:buFont typeface="Arial" panose="020B0604020202020204" pitchFamily="34" charset="0"/>
              <a:buNone/>
            </a:pPr>
            <a:endParaRPr lang="ar-LY" altLang="ar-LY" sz="2200" b="1" dirty="0" smtClean="0">
              <a:solidFill>
                <a:schemeClr val="bg1"/>
              </a:solidFill>
              <a:latin typeface="Arial" panose="020B0604020202020204" pitchFamily="34" charset="0"/>
              <a:ea typeface="Calibri" panose="020F0502020204030204" pitchFamily="34" charset="0"/>
            </a:endParaRPr>
          </a:p>
          <a:p>
            <a:pPr algn="justLow" eaLnBrk="0" fontAlgn="base" hangingPunct="0">
              <a:lnSpc>
                <a:spcPct val="150000"/>
              </a:lnSpc>
              <a:spcBef>
                <a:spcPct val="0"/>
              </a:spcBef>
              <a:spcAft>
                <a:spcPct val="0"/>
              </a:spcAft>
            </a:pPr>
            <a:r>
              <a:rPr lang="ar-SA" altLang="ar-LY" sz="2200" dirty="0" smtClean="0">
                <a:latin typeface="Simplified Arabic" panose="02020603050405020304" pitchFamily="18" charset="-78"/>
                <a:ea typeface="Calibri" panose="020F0502020204030204" pitchFamily="34" charset="0"/>
              </a:rPr>
              <a:t>فرض دراسة الأثر الصحي للمشروعات والقرارات</a:t>
            </a:r>
            <a:endParaRPr lang="ar-LY" altLang="ar-LY" sz="2200" dirty="0" smtClean="0">
              <a:latin typeface="Simplified Arabic" panose="02020603050405020304" pitchFamily="18" charset="-78"/>
              <a:ea typeface="Calibri" panose="020F0502020204030204" pitchFamily="34" charset="0"/>
            </a:endParaRPr>
          </a:p>
          <a:p>
            <a:pPr algn="justLow" eaLnBrk="0" fontAlgn="base" hangingPunct="0">
              <a:lnSpc>
                <a:spcPct val="150000"/>
              </a:lnSpc>
              <a:spcBef>
                <a:spcPct val="0"/>
              </a:spcBef>
              <a:spcAft>
                <a:spcPct val="0"/>
              </a:spcAft>
            </a:pPr>
            <a:r>
              <a:rPr lang="ar-LY" altLang="ar-LY" sz="2200" dirty="0" smtClean="0">
                <a:latin typeface="Simplified Arabic" panose="02020603050405020304" pitchFamily="18" charset="-78"/>
                <a:ea typeface="Calibri" panose="020F0502020204030204" pitchFamily="34" charset="0"/>
              </a:rPr>
              <a:t>ربط المسئولية المجتمعية للأنشطة الاستثمارية بصحة المجتمع</a:t>
            </a:r>
          </a:p>
          <a:p>
            <a:pPr algn="justLow" eaLnBrk="0" fontAlgn="base" hangingPunct="0">
              <a:lnSpc>
                <a:spcPct val="150000"/>
              </a:lnSpc>
              <a:spcBef>
                <a:spcPct val="0"/>
              </a:spcBef>
              <a:spcAft>
                <a:spcPct val="0"/>
              </a:spcAft>
            </a:pPr>
            <a:r>
              <a:rPr lang="ar-SA" altLang="ar-LY" sz="2200" dirty="0" smtClean="0">
                <a:latin typeface="Simplified Arabic" panose="02020603050405020304" pitchFamily="18" charset="-78"/>
                <a:ea typeface="Calibri" panose="020F0502020204030204" pitchFamily="34" charset="0"/>
              </a:rPr>
              <a:t>توثيق وتنسيق التعاون مع مؤسسات المجتمع المدني و</a:t>
            </a:r>
            <a:r>
              <a:rPr lang="ar-LY" altLang="ar-LY" sz="2200" dirty="0" smtClean="0">
                <a:latin typeface="Simplified Arabic" panose="02020603050405020304" pitchFamily="18" charset="-78"/>
                <a:ea typeface="Calibri" panose="020F0502020204030204" pitchFamily="34" charset="0"/>
              </a:rPr>
              <a:t>مع </a:t>
            </a:r>
            <a:r>
              <a:rPr lang="ar-SA" altLang="ar-LY" sz="2200" dirty="0" smtClean="0">
                <a:latin typeface="Simplified Arabic" panose="02020603050405020304" pitchFamily="18" charset="-78"/>
                <a:ea typeface="Calibri" panose="020F0502020204030204" pitchFamily="34" charset="0"/>
              </a:rPr>
              <a:t>المجتمع</a:t>
            </a:r>
            <a:endParaRPr lang="ar-LY" altLang="ar-LY" sz="2200" dirty="0" smtClean="0">
              <a:latin typeface="Simplified Arabic" panose="02020603050405020304" pitchFamily="18" charset="-78"/>
              <a:ea typeface="Calibri" panose="020F0502020204030204" pitchFamily="34" charset="0"/>
            </a:endParaRPr>
          </a:p>
          <a:p>
            <a:pPr algn="justLow" eaLnBrk="0" fontAlgn="base" hangingPunct="0">
              <a:lnSpc>
                <a:spcPct val="150000"/>
              </a:lnSpc>
              <a:spcBef>
                <a:spcPct val="0"/>
              </a:spcBef>
              <a:spcAft>
                <a:spcPct val="0"/>
              </a:spcAft>
            </a:pPr>
            <a:r>
              <a:rPr lang="ar-LY" altLang="ar-LY" sz="2200" dirty="0" smtClean="0">
                <a:latin typeface="Simplified Arabic" panose="02020603050405020304" pitchFamily="18" charset="-78"/>
                <a:ea typeface="Calibri" panose="020F0502020204030204" pitchFamily="34" charset="0"/>
              </a:rPr>
              <a:t>اعتماد</a:t>
            </a:r>
            <a:r>
              <a:rPr lang="ar-SA" altLang="ar-LY" sz="2200" dirty="0" smtClean="0">
                <a:latin typeface="Arial" panose="020B0604020202020204" pitchFamily="34" charset="0"/>
                <a:ea typeface="Calibri" panose="020F0502020204030204" pitchFamily="34" charset="0"/>
              </a:rPr>
              <a:t> مواقع المرافق الصحية </a:t>
            </a:r>
            <a:r>
              <a:rPr lang="ar-LY" altLang="ar-LY" sz="2200" dirty="0" smtClean="0">
                <a:latin typeface="Arial" panose="020B0604020202020204" pitchFamily="34" charset="0"/>
                <a:ea typeface="Calibri" panose="020F0502020204030204" pitchFamily="34" charset="0"/>
              </a:rPr>
              <a:t>بما يتلاءم مع الرؤية التنموية للمناطق</a:t>
            </a:r>
            <a:endParaRPr lang="en-US" altLang="ar-LY" sz="2200" dirty="0" smtClean="0"/>
          </a:p>
        </p:txBody>
      </p:sp>
      <p:sp>
        <p:nvSpPr>
          <p:cNvPr id="9" name="Title 1"/>
          <p:cNvSpPr txBox="1">
            <a:spLocks/>
          </p:cNvSpPr>
          <p:nvPr/>
        </p:nvSpPr>
        <p:spPr>
          <a:xfrm>
            <a:off x="401782" y="1148134"/>
            <a:ext cx="11374582" cy="723446"/>
          </a:xfrm>
          <a:prstGeom prst="rect">
            <a:avLst/>
          </a:prstGeom>
          <a:solidFill>
            <a:schemeClr val="bg1">
              <a:lumMod val="95000"/>
            </a:schemeClr>
          </a:solidFill>
          <a:ln w="28575">
            <a:solidFill>
              <a:schemeClr val="tx1"/>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altLang="ar-LY"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rPr>
              <a:t>اعتماد </a:t>
            </a:r>
            <a:r>
              <a:rPr lang="ar-LY" altLang="ar-LY"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مبدأ "الصحة في كل السياسات"</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28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79036606"/>
              </p:ext>
            </p:extLst>
          </p:nvPr>
        </p:nvGraphicFramePr>
        <p:xfrm>
          <a:off x="532262" y="2235766"/>
          <a:ext cx="11095629" cy="4398313"/>
        </p:xfrm>
        <a:graphic>
          <a:graphicData uri="http://schemas.openxmlformats.org/drawingml/2006/table">
            <a:tbl>
              <a:tblPr rtl="1" firstRow="1" bandRow="1">
                <a:tableStyleId>{0660B408-B3CF-4A94-85FC-2B1E0A45F4A2}</a:tableStyleId>
              </a:tblPr>
              <a:tblGrid>
                <a:gridCol w="1405584"/>
                <a:gridCol w="9690045"/>
              </a:tblGrid>
              <a:tr h="1289353">
                <a:tc gridSpan="2">
                  <a:txBody>
                    <a:bodyPr/>
                    <a:lstStyle/>
                    <a:p>
                      <a:pPr algn="ctr" rtl="1">
                        <a:lnSpc>
                          <a:spcPct val="150000"/>
                        </a:lnSpc>
                      </a:pPr>
                      <a:r>
                        <a:rPr lang="ar-EG" sz="4000" dirty="0" smtClean="0"/>
                        <a:t>الأه</a:t>
                      </a:r>
                      <a:r>
                        <a:rPr lang="ar-LY" sz="4000" dirty="0" smtClean="0"/>
                        <a:t>ـــــــ</a:t>
                      </a:r>
                      <a:r>
                        <a:rPr lang="ar-EG" sz="4000" dirty="0" smtClean="0"/>
                        <a:t>داف الاستراتيجي</a:t>
                      </a:r>
                      <a:r>
                        <a:rPr lang="ar-LY" sz="4000" dirty="0" smtClean="0"/>
                        <a:t>ــــــــــ</a:t>
                      </a:r>
                      <a:r>
                        <a:rPr lang="ar-EG" sz="4000" dirty="0" smtClean="0"/>
                        <a:t>ة </a:t>
                      </a:r>
                      <a:endParaRPr lang="ar-LY" sz="4000" b="1" dirty="0"/>
                    </a:p>
                  </a:txBody>
                  <a:tcPr/>
                </a:tc>
                <a:tc hMerge="1">
                  <a:txBody>
                    <a:bodyPr/>
                    <a:lstStyle/>
                    <a:p>
                      <a:pPr rtl="1"/>
                      <a:endParaRPr lang="ar-LY" dirty="0"/>
                    </a:p>
                  </a:txBody>
                  <a:tcPr/>
                </a:tc>
              </a:tr>
              <a:tr h="1396322">
                <a:tc>
                  <a:txBody>
                    <a:bodyPr/>
                    <a:lstStyle/>
                    <a:p>
                      <a:pPr algn="ctr" rtl="1">
                        <a:lnSpc>
                          <a:spcPct val="150000"/>
                        </a:lnSpc>
                      </a:pPr>
                      <a:r>
                        <a:rPr lang="ar-LY" sz="3200" b="1" dirty="0" smtClean="0"/>
                        <a:t>الأول</a:t>
                      </a:r>
                      <a:endParaRPr lang="ar-LY" sz="3200" b="1" dirty="0"/>
                    </a:p>
                  </a:txBody>
                  <a:tcPr>
                    <a:solidFill>
                      <a:schemeClr val="accent4">
                        <a:lumMod val="20000"/>
                        <a:lumOff val="80000"/>
                      </a:schemeClr>
                    </a:solidFill>
                  </a:tcPr>
                </a:tc>
                <a:tc>
                  <a:txBody>
                    <a:bodyPr/>
                    <a:lstStyle/>
                    <a:p>
                      <a:pPr marL="0" lvl="0" indent="0" algn="ctr" eaLnBrk="0" fontAlgn="base" hangingPunct="0">
                        <a:lnSpc>
                          <a:spcPct val="150000"/>
                        </a:lnSpc>
                        <a:spcBef>
                          <a:spcPct val="0"/>
                        </a:spcBef>
                        <a:spcAft>
                          <a:spcPct val="0"/>
                        </a:spcAft>
                        <a:buNone/>
                      </a:pPr>
                      <a:r>
                        <a:rPr lang="ar-SA" altLang="ar-LY" sz="3200" dirty="0" smtClean="0"/>
                        <a:t>التشريعات اللازمة للحد من أثر المحددات </a:t>
                      </a:r>
                      <a:endParaRPr lang="ar-LY" altLang="ar-LY" sz="3200" dirty="0" smtClean="0"/>
                    </a:p>
                    <a:p>
                      <a:pPr marL="0" lvl="0" indent="0" algn="ctr" eaLnBrk="0" fontAlgn="base" hangingPunct="0">
                        <a:lnSpc>
                          <a:spcPct val="150000"/>
                        </a:lnSpc>
                        <a:spcBef>
                          <a:spcPct val="0"/>
                        </a:spcBef>
                        <a:spcAft>
                          <a:spcPct val="0"/>
                        </a:spcAft>
                        <a:buNone/>
                      </a:pPr>
                      <a:r>
                        <a:rPr lang="ar-SA" altLang="ar-LY" sz="3200" dirty="0" smtClean="0"/>
                        <a:t>الاجتماعية والبيئية والاقتصادية على الصحة</a:t>
                      </a:r>
                      <a:endParaRPr kumimoji="0" lang="en-US" altLang="ar-LY" sz="3200" b="1" i="0" u="none" strike="noStrike" cap="none" normalizeH="0" baseline="0" dirty="0" smtClean="0">
                        <a:ln>
                          <a:noFill/>
                        </a:ln>
                        <a:solidFill>
                          <a:schemeClr val="tx1"/>
                        </a:solidFill>
                        <a:effectLst/>
                      </a:endParaRPr>
                    </a:p>
                  </a:txBody>
                  <a:tcPr>
                    <a:solidFill>
                      <a:srgbClr val="FFE9A3"/>
                    </a:solidFill>
                  </a:tcPr>
                </a:tc>
              </a:tr>
              <a:tr h="1396322">
                <a:tc>
                  <a:txBody>
                    <a:bodyPr/>
                    <a:lstStyle/>
                    <a:p>
                      <a:pPr algn="ctr" rtl="1">
                        <a:lnSpc>
                          <a:spcPct val="150000"/>
                        </a:lnSpc>
                      </a:pPr>
                      <a:r>
                        <a:rPr lang="ar-LY" sz="3200" b="1" dirty="0" smtClean="0"/>
                        <a:t>الثاني</a:t>
                      </a:r>
                      <a:endParaRPr lang="ar-LY" sz="3200" b="1" dirty="0"/>
                    </a:p>
                  </a:txBody>
                  <a:tcPr>
                    <a:solidFill>
                      <a:schemeClr val="accent4">
                        <a:lumMod val="20000"/>
                        <a:lumOff val="80000"/>
                      </a:schemeClr>
                    </a:solidFill>
                  </a:tcPr>
                </a:tc>
                <a:tc>
                  <a:txBody>
                    <a:bodyPr/>
                    <a:lstStyle/>
                    <a:p>
                      <a:pPr marL="0" lvl="0" indent="0" algn="ctr" eaLnBrk="0" fontAlgn="base" hangingPunct="0">
                        <a:lnSpc>
                          <a:spcPct val="150000"/>
                        </a:lnSpc>
                        <a:spcBef>
                          <a:spcPct val="0"/>
                        </a:spcBef>
                        <a:spcAft>
                          <a:spcPct val="0"/>
                        </a:spcAft>
                        <a:buNone/>
                      </a:pPr>
                      <a:r>
                        <a:rPr lang="ar-SA" altLang="ar-LY" sz="3200" dirty="0" smtClean="0"/>
                        <a:t>تفعيل دور القطاعات كل في ما يخصه في الحد من </a:t>
                      </a:r>
                      <a:endParaRPr lang="ar-LY" altLang="ar-LY" sz="3200" dirty="0" smtClean="0"/>
                    </a:p>
                    <a:p>
                      <a:pPr marL="0" lvl="0" indent="0" algn="ctr" eaLnBrk="0" fontAlgn="base" hangingPunct="0">
                        <a:lnSpc>
                          <a:spcPct val="150000"/>
                        </a:lnSpc>
                        <a:spcBef>
                          <a:spcPct val="0"/>
                        </a:spcBef>
                        <a:spcAft>
                          <a:spcPct val="0"/>
                        </a:spcAft>
                        <a:buNone/>
                      </a:pPr>
                      <a:r>
                        <a:rPr lang="ar-LY" altLang="ar-LY" sz="3200" dirty="0" smtClean="0"/>
                        <a:t>أثر </a:t>
                      </a:r>
                      <a:r>
                        <a:rPr lang="ar-SA" altLang="ar-LY" sz="3200" dirty="0" smtClean="0"/>
                        <a:t>المحددات الاجتماعية والبيئية والاقتصادية على الصحة</a:t>
                      </a:r>
                      <a:endParaRPr lang="ar-SA" altLang="ar-LY" sz="3200" b="1" dirty="0">
                        <a:latin typeface="Arial" panose="020B0604020202020204" pitchFamily="34" charset="0"/>
                      </a:endParaRPr>
                    </a:p>
                  </a:txBody>
                  <a:tcPr>
                    <a:solidFill>
                      <a:schemeClr val="accent2">
                        <a:lumMod val="20000"/>
                        <a:lumOff val="80000"/>
                      </a:schemeClr>
                    </a:solidFill>
                  </a:tcPr>
                </a:tc>
              </a:tr>
            </a:tbl>
          </a:graphicData>
        </a:graphic>
      </p:graphicFrame>
      <p:sp>
        <p:nvSpPr>
          <p:cNvPr id="8" name="Title 1"/>
          <p:cNvSpPr txBox="1">
            <a:spLocks/>
          </p:cNvSpPr>
          <p:nvPr/>
        </p:nvSpPr>
        <p:spPr>
          <a:xfrm>
            <a:off x="401782" y="1148134"/>
            <a:ext cx="11374582" cy="723446"/>
          </a:xfrm>
          <a:prstGeom prst="rect">
            <a:avLst/>
          </a:prstGeom>
          <a:solidFill>
            <a:schemeClr val="bg1">
              <a:lumMod val="95000"/>
            </a:schemeClr>
          </a:solidFill>
          <a:ln w="28575">
            <a:solidFill>
              <a:schemeClr val="tx1"/>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altLang="ar-LY"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rPr>
              <a:t>اعتماد </a:t>
            </a:r>
            <a:r>
              <a:rPr lang="ar-LY" altLang="ar-LY"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مبدأ "الصحة في كل السياسات"</a:t>
            </a:r>
            <a:endParaRPr lang="en-US" dirty="0">
              <a:effectLst>
                <a:outerShdw blurRad="38100" dist="38100" dir="2700000" algn="tl">
                  <a:srgbClr val="000000">
                    <a:alpha val="43137"/>
                  </a:srgbClr>
                </a:outerShdw>
              </a:effectLst>
            </a:endParaRPr>
          </a:p>
        </p:txBody>
      </p:sp>
      <p:sp>
        <p:nvSpPr>
          <p:cNvPr id="9"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ثامن</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المحددات </a:t>
            </a:r>
            <a:r>
              <a:rPr lang="ar-LY" b="1" dirty="0">
                <a:solidFill>
                  <a:schemeClr val="bg1"/>
                </a:solidFill>
                <a:effectLst>
                  <a:outerShdw blurRad="38100" dist="38100" dir="2700000" algn="tl">
                    <a:srgbClr val="000000">
                      <a:alpha val="43137"/>
                    </a:srgbClr>
                  </a:outerShdw>
                </a:effectLst>
              </a:rPr>
              <a:t>الاجتماعية للصحة </a:t>
            </a:r>
            <a:r>
              <a:rPr lang="ar-LY" b="1" dirty="0" smtClean="0">
                <a:solidFill>
                  <a:schemeClr val="bg1"/>
                </a:solidFill>
                <a:effectLst>
                  <a:outerShdw blurRad="38100" dist="38100" dir="2700000" algn="tl">
                    <a:srgbClr val="000000">
                      <a:alpha val="43137"/>
                    </a:srgbClr>
                  </a:outerShdw>
                </a:effectLst>
              </a:rPr>
              <a:t>وعبء المراضة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2779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3" name="Content Placeholder 2"/>
          <p:cNvSpPr>
            <a:spLocks noGrp="1"/>
          </p:cNvSpPr>
          <p:nvPr>
            <p:ph idx="1"/>
          </p:nvPr>
        </p:nvSpPr>
        <p:spPr>
          <a:xfrm>
            <a:off x="7619999" y="1227112"/>
            <a:ext cx="4405745" cy="2032216"/>
          </a:xfrm>
          <a:solidFill>
            <a:srgbClr val="FFFAEB"/>
          </a:solidFill>
          <a:ln w="28575">
            <a:solidFill>
              <a:schemeClr val="tx1"/>
            </a:solidFill>
          </a:ln>
        </p:spPr>
        <p:txBody>
          <a:bodyPr>
            <a:normAutofit/>
          </a:bodyPr>
          <a:lstStyle/>
          <a:p>
            <a:r>
              <a:rPr lang="ar-SA" sz="2000" b="1" dirty="0" smtClean="0">
                <a:solidFill>
                  <a:srgbClr val="0070C0"/>
                </a:solidFill>
              </a:rPr>
              <a:t>الأمم المتحدة</a:t>
            </a:r>
            <a:r>
              <a:rPr lang="ar-LY" sz="2000" b="1" dirty="0" smtClean="0">
                <a:solidFill>
                  <a:srgbClr val="0070C0"/>
                </a:solidFill>
              </a:rPr>
              <a:t>:</a:t>
            </a:r>
            <a:r>
              <a:rPr lang="ar-SA" sz="2000" b="1" dirty="0" smtClean="0">
                <a:solidFill>
                  <a:srgbClr val="0070C0"/>
                </a:solidFill>
              </a:rPr>
              <a:t> </a:t>
            </a:r>
            <a:r>
              <a:rPr lang="ar-SA" sz="2000" b="1" dirty="0">
                <a:solidFill>
                  <a:srgbClr val="0070C0"/>
                </a:solidFill>
              </a:rPr>
              <a:t>17 </a:t>
            </a:r>
            <a:r>
              <a:rPr lang="ar-SA" sz="2000" b="1" dirty="0" smtClean="0">
                <a:solidFill>
                  <a:srgbClr val="0070C0"/>
                </a:solidFill>
              </a:rPr>
              <a:t>هدفً</a:t>
            </a:r>
            <a:r>
              <a:rPr lang="ar-LY" sz="2000" b="1" dirty="0" smtClean="0">
                <a:solidFill>
                  <a:srgbClr val="0070C0"/>
                </a:solidFill>
              </a:rPr>
              <a:t>ا </a:t>
            </a:r>
            <a:r>
              <a:rPr lang="en-GB" sz="2000" b="1" dirty="0" smtClean="0">
                <a:solidFill>
                  <a:srgbClr val="0070C0"/>
                </a:solidFill>
              </a:rPr>
              <a:t>SDG</a:t>
            </a:r>
            <a:r>
              <a:rPr lang="ar-SA" sz="2000" b="1" dirty="0" smtClean="0">
                <a:solidFill>
                  <a:srgbClr val="0070C0"/>
                </a:solidFill>
              </a:rPr>
              <a:t> </a:t>
            </a:r>
            <a:r>
              <a:rPr lang="en-GB" sz="2000" b="1" dirty="0" smtClean="0">
                <a:solidFill>
                  <a:srgbClr val="0070C0"/>
                </a:solidFill>
              </a:rPr>
              <a:t>2030</a:t>
            </a:r>
            <a:r>
              <a:rPr lang="ar-LY" sz="2000" b="1" dirty="0" smtClean="0">
                <a:solidFill>
                  <a:srgbClr val="0070C0"/>
                </a:solidFill>
              </a:rPr>
              <a:t> بهدف:</a:t>
            </a:r>
          </a:p>
          <a:p>
            <a:pPr marL="514350" indent="-514350">
              <a:buFont typeface="+mj-lt"/>
              <a:buAutoNum type="arabicPeriod"/>
            </a:pPr>
            <a:r>
              <a:rPr lang="ar-SA" sz="2000" dirty="0" smtClean="0"/>
              <a:t>تحسين </a:t>
            </a:r>
            <a:r>
              <a:rPr lang="ar-SA" sz="2000" dirty="0"/>
              <a:t>حياة كل </a:t>
            </a:r>
            <a:r>
              <a:rPr lang="ar-LY" sz="2000" dirty="0" smtClean="0"/>
              <a:t>ال</a:t>
            </a:r>
            <a:r>
              <a:rPr lang="ar-SA" sz="2000" dirty="0" smtClean="0"/>
              <a:t>شعوب </a:t>
            </a:r>
            <a:endParaRPr lang="ar-LY" sz="2000" dirty="0" smtClean="0"/>
          </a:p>
          <a:p>
            <a:pPr marL="514350" indent="-514350">
              <a:buFont typeface="+mj-lt"/>
              <a:buAutoNum type="arabicPeriod"/>
            </a:pPr>
            <a:r>
              <a:rPr lang="ar-LY" sz="2000" dirty="0" smtClean="0"/>
              <a:t>عدم</a:t>
            </a:r>
            <a:r>
              <a:rPr lang="ar-SA" sz="2000" dirty="0" smtClean="0"/>
              <a:t> </a:t>
            </a:r>
            <a:r>
              <a:rPr lang="ar-SA" sz="2000" dirty="0"/>
              <a:t>استنزاف الموارد </a:t>
            </a:r>
            <a:r>
              <a:rPr lang="ar-SA" sz="2000" dirty="0" smtClean="0"/>
              <a:t>الطبيعية</a:t>
            </a:r>
            <a:endParaRPr lang="ar-LY" sz="2000" dirty="0" smtClean="0"/>
          </a:p>
          <a:p>
            <a:pPr marL="514350" indent="-514350">
              <a:buFont typeface="+mj-lt"/>
              <a:buAutoNum type="arabicPeriod"/>
            </a:pPr>
            <a:r>
              <a:rPr lang="ar-SA" sz="2000" dirty="0" smtClean="0"/>
              <a:t>المحافظة</a:t>
            </a:r>
            <a:r>
              <a:rPr lang="ar-LY" sz="2000" dirty="0" smtClean="0"/>
              <a:t> </a:t>
            </a:r>
            <a:r>
              <a:rPr lang="ar-SA" sz="2000" dirty="0" smtClean="0"/>
              <a:t>على حق</a:t>
            </a:r>
            <a:r>
              <a:rPr lang="ar-LY" sz="2000" dirty="0" smtClean="0"/>
              <a:t>وق</a:t>
            </a:r>
            <a:r>
              <a:rPr lang="ar-SA" sz="2000" dirty="0" smtClean="0"/>
              <a:t> </a:t>
            </a:r>
            <a:r>
              <a:rPr lang="ar-SA" sz="2000" dirty="0"/>
              <a:t>الأجيال </a:t>
            </a:r>
            <a:r>
              <a:rPr lang="ar-SA" sz="2000" dirty="0" smtClean="0"/>
              <a:t>القادمة</a:t>
            </a:r>
            <a:endParaRPr lang="ar-LY" sz="2000" dirty="0" smtClean="0"/>
          </a:p>
        </p:txBody>
      </p:sp>
      <p:pic>
        <p:nvPicPr>
          <p:cNvPr id="4" name="Picture 3" descr="https://www.ifad.org/documents/38711624/40921192/A_2018_SDG_Poster_with_UN_emblem.jpg/338c4145-1439-7262-cf7d-b5abce70b483?t=1617781412228"/>
          <p:cNvPicPr/>
          <p:nvPr/>
        </p:nvPicPr>
        <p:blipFill>
          <a:blip r:embed="rId5" cstate="print"/>
          <a:srcRect/>
          <a:stretch>
            <a:fillRect/>
          </a:stretch>
        </p:blipFill>
        <p:spPr bwMode="auto">
          <a:xfrm>
            <a:off x="193964" y="1370027"/>
            <a:ext cx="7218218" cy="5156702"/>
          </a:xfrm>
          <a:prstGeom prst="rect">
            <a:avLst/>
          </a:prstGeom>
          <a:noFill/>
          <a:ln w="28575">
            <a:solidFill>
              <a:schemeClr val="tx1"/>
            </a:solidFill>
            <a:miter lim="800000"/>
            <a:headEnd/>
            <a:tailEnd/>
          </a:ln>
        </p:spPr>
      </p:pic>
      <p:sp>
        <p:nvSpPr>
          <p:cNvPr id="6" name="Content Placeholder 2"/>
          <p:cNvSpPr txBox="1">
            <a:spLocks/>
          </p:cNvSpPr>
          <p:nvPr/>
        </p:nvSpPr>
        <p:spPr>
          <a:xfrm>
            <a:off x="7606145" y="3436749"/>
            <a:ext cx="4419600" cy="3257266"/>
          </a:xfrm>
          <a:prstGeom prst="rect">
            <a:avLst/>
          </a:prstGeom>
          <a:solidFill>
            <a:srgbClr val="F0F8EC"/>
          </a:solidFill>
          <a:ln w="28575">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ar-SA" sz="2000" b="1" dirty="0" smtClean="0">
                <a:solidFill>
                  <a:srgbClr val="0070C0"/>
                </a:solidFill>
              </a:rPr>
              <a:t>الصحة والرفاهية لجميع الناس</a:t>
            </a:r>
            <a:r>
              <a:rPr lang="ar-LY" sz="2000" b="1" dirty="0" smtClean="0">
                <a:solidFill>
                  <a:srgbClr val="0070C0"/>
                </a:solidFill>
              </a:rPr>
              <a:t>:</a:t>
            </a:r>
          </a:p>
          <a:p>
            <a:pPr>
              <a:lnSpc>
                <a:spcPct val="150000"/>
              </a:lnSpc>
              <a:buFont typeface="Wingdings" panose="05000000000000000000" pitchFamily="2" charset="2"/>
              <a:buChar char="ü"/>
            </a:pPr>
            <a:r>
              <a:rPr lang="ar-LY" sz="2000" dirty="0" smtClean="0"/>
              <a:t> </a:t>
            </a:r>
            <a:r>
              <a:rPr lang="ar-SA" sz="2000" dirty="0" smtClean="0"/>
              <a:t>هي حق</a:t>
            </a:r>
            <a:r>
              <a:rPr lang="ar-LY" sz="2000" dirty="0" smtClean="0"/>
              <a:t>ـــــ</a:t>
            </a:r>
            <a:r>
              <a:rPr lang="ar-SA" sz="2000" dirty="0" smtClean="0"/>
              <a:t>وق عالمي</a:t>
            </a:r>
            <a:r>
              <a:rPr lang="ar-LY" sz="2000" dirty="0" smtClean="0"/>
              <a:t>ــــــ</a:t>
            </a:r>
            <a:r>
              <a:rPr lang="ar-SA" sz="2000" dirty="0" smtClean="0"/>
              <a:t>ة</a:t>
            </a:r>
            <a:endParaRPr lang="ar-LY" sz="2000" dirty="0" smtClean="0"/>
          </a:p>
          <a:p>
            <a:pPr>
              <a:lnSpc>
                <a:spcPct val="150000"/>
              </a:lnSpc>
              <a:buFont typeface="Wingdings" panose="05000000000000000000" pitchFamily="2" charset="2"/>
              <a:buChar char="ü"/>
            </a:pPr>
            <a:r>
              <a:rPr lang="ar-LY" sz="2000" dirty="0" smtClean="0"/>
              <a:t> هي، مع</a:t>
            </a:r>
            <a:r>
              <a:rPr lang="ar-SA" sz="2000" dirty="0" smtClean="0"/>
              <a:t> التعليم، أفضل أداة حضارية لبن</a:t>
            </a:r>
            <a:r>
              <a:rPr lang="ar-LY" sz="2000" dirty="0" smtClean="0"/>
              <a:t>ـ</a:t>
            </a:r>
            <a:r>
              <a:rPr lang="ar-SA" sz="2000" dirty="0" smtClean="0"/>
              <a:t>اء تنمي</a:t>
            </a:r>
            <a:r>
              <a:rPr lang="ar-LY" sz="2000" dirty="0" smtClean="0"/>
              <a:t>ــ</a:t>
            </a:r>
            <a:r>
              <a:rPr lang="ar-SA" sz="2000" dirty="0" smtClean="0"/>
              <a:t>ة دائمة متناغمة ومنصفة وعادلة</a:t>
            </a:r>
            <a:endParaRPr lang="ar-LY" sz="2000" dirty="0" smtClean="0"/>
          </a:p>
          <a:p>
            <a:pPr>
              <a:lnSpc>
                <a:spcPct val="150000"/>
              </a:lnSpc>
              <a:buFont typeface="Wingdings" panose="05000000000000000000" pitchFamily="2" charset="2"/>
              <a:buChar char="ü"/>
            </a:pPr>
            <a:r>
              <a:rPr lang="ar-LY" sz="2000" dirty="0" smtClean="0"/>
              <a:t>و</a:t>
            </a:r>
            <a:r>
              <a:rPr lang="ar-SA" sz="2000" dirty="0" smtClean="0"/>
              <a:t>ه</a:t>
            </a:r>
            <a:r>
              <a:rPr lang="ar-LY" sz="2000" dirty="0" smtClean="0"/>
              <a:t>ي</a:t>
            </a:r>
            <a:r>
              <a:rPr lang="ar-SA" sz="2000" dirty="0" smtClean="0"/>
              <a:t> شاملة ومتداخلة، وتغطي المسائل الاجتماعية والبيئي</a:t>
            </a:r>
            <a:r>
              <a:rPr lang="ar-LY" sz="2000" dirty="0" smtClean="0"/>
              <a:t>ـــ</a:t>
            </a:r>
            <a:r>
              <a:rPr lang="ar-SA" sz="2000" dirty="0" smtClean="0"/>
              <a:t>ة والاقتصادي</a:t>
            </a:r>
            <a:r>
              <a:rPr lang="ar-LY" sz="2000" dirty="0" smtClean="0"/>
              <a:t>ــــ</a:t>
            </a:r>
            <a:r>
              <a:rPr lang="ar-SA" sz="2000" dirty="0" smtClean="0"/>
              <a:t>ة</a:t>
            </a:r>
            <a:endParaRPr lang="en-US" sz="2000" dirty="0"/>
          </a:p>
        </p:txBody>
      </p:sp>
      <p:sp>
        <p:nvSpPr>
          <p:cNvPr id="7"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تاسع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الصحة وأهداف التنمية المستدامة</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44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6" name="Picture 5"/>
          <p:cNvPicPr>
            <a:picLocks noChangeAspect="1"/>
          </p:cNvPicPr>
          <p:nvPr/>
        </p:nvPicPr>
        <p:blipFill>
          <a:blip r:embed="rId5"/>
          <a:stretch>
            <a:fillRect/>
          </a:stretch>
        </p:blipFill>
        <p:spPr>
          <a:xfrm>
            <a:off x="122211" y="1868948"/>
            <a:ext cx="7137778" cy="4681985"/>
          </a:xfrm>
          <a:prstGeom prst="rect">
            <a:avLst/>
          </a:prstGeom>
        </p:spPr>
      </p:pic>
      <p:sp>
        <p:nvSpPr>
          <p:cNvPr id="10" name="Content Placeholder 2"/>
          <p:cNvSpPr txBox="1">
            <a:spLocks/>
          </p:cNvSpPr>
          <p:nvPr/>
        </p:nvSpPr>
        <p:spPr>
          <a:xfrm>
            <a:off x="8200047" y="1837897"/>
            <a:ext cx="3681622" cy="3914634"/>
          </a:xfrm>
          <a:prstGeom prst="rect">
            <a:avLst/>
          </a:prstGeom>
          <a:solidFill>
            <a:srgbClr val="FFFAEB"/>
          </a:solidFill>
          <a:ln w="28575">
            <a:solidFill>
              <a:srgbClr val="002060"/>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ar-SA" sz="2000" b="1" dirty="0" smtClean="0">
                <a:solidFill>
                  <a:srgbClr val="0070C0"/>
                </a:solidFill>
              </a:rPr>
              <a:t>و</a:t>
            </a:r>
            <a:r>
              <a:rPr lang="ar-LY" sz="2000" b="1" dirty="0" smtClean="0">
                <a:solidFill>
                  <a:srgbClr val="0070C0"/>
                </a:solidFill>
              </a:rPr>
              <a:t>للصحة هدف</a:t>
            </a:r>
            <a:r>
              <a:rPr lang="ar-SA" sz="2000" b="1" dirty="0" smtClean="0">
                <a:solidFill>
                  <a:srgbClr val="0070C0"/>
                </a:solidFill>
              </a:rPr>
              <a:t> </a:t>
            </a:r>
            <a:r>
              <a:rPr lang="ar-LY" sz="2000" b="1" dirty="0" smtClean="0">
                <a:solidFill>
                  <a:srgbClr val="0070C0"/>
                </a:solidFill>
              </a:rPr>
              <a:t>(3) </a:t>
            </a:r>
            <a:r>
              <a:rPr lang="ar-SA" sz="2000" b="1" dirty="0" smtClean="0">
                <a:solidFill>
                  <a:srgbClr val="0070C0"/>
                </a:solidFill>
              </a:rPr>
              <a:t>طموح</a:t>
            </a:r>
            <a:r>
              <a:rPr lang="ar-LY" sz="2000" b="1" dirty="0" smtClean="0">
                <a:solidFill>
                  <a:srgbClr val="0070C0"/>
                </a:solidFill>
              </a:rPr>
              <a:t>:</a:t>
            </a:r>
          </a:p>
          <a:p>
            <a:pPr algn="just">
              <a:lnSpc>
                <a:spcPct val="150000"/>
              </a:lnSpc>
              <a:buFont typeface="Wingdings" panose="05000000000000000000" pitchFamily="2" charset="2"/>
              <a:buChar char="ü"/>
            </a:pPr>
            <a:r>
              <a:rPr lang="ar-LY" sz="2000" dirty="0" smtClean="0"/>
              <a:t> </a:t>
            </a:r>
            <a:r>
              <a:rPr lang="ar-SA" sz="2000" dirty="0" smtClean="0"/>
              <a:t>"ضمان حياة صحية</a:t>
            </a:r>
            <a:r>
              <a:rPr lang="ar-LY" sz="2000" dirty="0" smtClean="0"/>
              <a:t>،</a:t>
            </a:r>
            <a:r>
              <a:rPr lang="ar-SA" sz="2000" dirty="0" smtClean="0"/>
              <a:t> وتعزيز الرفاهية لجميع الأعمار</a:t>
            </a:r>
            <a:r>
              <a:rPr lang="ar-LY" sz="2000" dirty="0" smtClean="0"/>
              <a:t>، </a:t>
            </a:r>
            <a:r>
              <a:rPr lang="ar-SA" sz="2000" dirty="0" smtClean="0"/>
              <a:t>والقضاء على الفقر والجوع، ووضع جميع الاقتصادات والمجتمعات على مسار مستدام</a:t>
            </a:r>
            <a:r>
              <a:rPr lang="ar-LY" sz="2000" dirty="0" smtClean="0"/>
              <a:t>"</a:t>
            </a:r>
          </a:p>
          <a:p>
            <a:pPr algn="just">
              <a:lnSpc>
                <a:spcPct val="150000"/>
              </a:lnSpc>
            </a:pPr>
            <a:r>
              <a:rPr lang="ar-LY" sz="2000" dirty="0"/>
              <a:t>هدف مرتبط بكل الأهداف الـ 16 الأخرى</a:t>
            </a:r>
            <a:endParaRPr lang="en-US" sz="2000" dirty="0"/>
          </a:p>
          <a:p>
            <a:pPr algn="just">
              <a:lnSpc>
                <a:spcPct val="150000"/>
              </a:lnSpc>
            </a:pPr>
            <a:endParaRPr lang="ar-LY" sz="2000" dirty="0" smtClean="0"/>
          </a:p>
        </p:txBody>
      </p:sp>
      <p:pic>
        <p:nvPicPr>
          <p:cNvPr id="12" name="Picture 11"/>
          <p:cNvPicPr>
            <a:picLocks noChangeAspect="1"/>
          </p:cNvPicPr>
          <p:nvPr/>
        </p:nvPicPr>
        <p:blipFill>
          <a:blip r:embed="rId6"/>
          <a:stretch>
            <a:fillRect/>
          </a:stretch>
        </p:blipFill>
        <p:spPr>
          <a:xfrm>
            <a:off x="163980" y="5655137"/>
            <a:ext cx="7124132" cy="995596"/>
          </a:xfrm>
          <a:prstGeom prst="rect">
            <a:avLst/>
          </a:prstGeom>
          <a:ln w="28575">
            <a:solidFill>
              <a:schemeClr val="tx1"/>
            </a:solidFill>
          </a:ln>
        </p:spPr>
      </p:pic>
      <p:pic>
        <p:nvPicPr>
          <p:cNvPr id="13" name="Picture 12"/>
          <p:cNvPicPr>
            <a:picLocks noChangeAspect="1"/>
          </p:cNvPicPr>
          <p:nvPr/>
        </p:nvPicPr>
        <p:blipFill>
          <a:blip r:embed="rId7"/>
          <a:stretch>
            <a:fillRect/>
          </a:stretch>
        </p:blipFill>
        <p:spPr>
          <a:xfrm>
            <a:off x="179358" y="1290784"/>
            <a:ext cx="7108545" cy="4664195"/>
          </a:xfrm>
          <a:prstGeom prst="rect">
            <a:avLst/>
          </a:prstGeom>
          <a:ln w="28575">
            <a:solidFill>
              <a:srgbClr val="002060"/>
            </a:solidFill>
          </a:ln>
        </p:spPr>
      </p:pic>
      <p:sp>
        <p:nvSpPr>
          <p:cNvPr id="7"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تاسع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الصحة وأهداف التنمية المستدامة</a:t>
            </a:r>
            <a:endParaRPr lang="en-US"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694" y="1260627"/>
            <a:ext cx="7236923" cy="5415711"/>
          </a:xfrm>
          <a:prstGeom prst="rect">
            <a:avLst/>
          </a:prstGeom>
          <a:ln w="28575">
            <a:solidFill>
              <a:schemeClr val="tx1"/>
            </a:solidFill>
          </a:ln>
        </p:spPr>
      </p:pic>
      <p:sp>
        <p:nvSpPr>
          <p:cNvPr id="4" name="Oval 3"/>
          <p:cNvSpPr/>
          <p:nvPr/>
        </p:nvSpPr>
        <p:spPr>
          <a:xfrm>
            <a:off x="1357745" y="4017818"/>
            <a:ext cx="5957455" cy="2840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
        <p:nvSpPr>
          <p:cNvPr id="14" name="Oval 13"/>
          <p:cNvSpPr/>
          <p:nvPr/>
        </p:nvSpPr>
        <p:spPr>
          <a:xfrm>
            <a:off x="1233051" y="1233055"/>
            <a:ext cx="5957455" cy="10529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LY"/>
          </a:p>
        </p:txBody>
      </p:sp>
    </p:spTree>
    <p:extLst>
      <p:ext uri="{BB962C8B-B14F-4D97-AF65-F5344CB8AC3E}">
        <p14:creationId xmlns:p14="http://schemas.microsoft.com/office/powerpoint/2010/main" val="263754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44139" y="1240967"/>
            <a:ext cx="4700482" cy="5464628"/>
          </a:xfrm>
          <a:solidFill>
            <a:srgbClr val="FFFAEB"/>
          </a:solidFill>
          <a:ln w="28575">
            <a:solidFill>
              <a:schemeClr val="tx1"/>
            </a:solidFill>
          </a:ln>
        </p:spPr>
        <p:txBody>
          <a:bodyPr>
            <a:normAutofit fontScale="92500" lnSpcReduction="10000"/>
          </a:bodyPr>
          <a:lstStyle/>
          <a:p>
            <a:pPr marL="0" indent="0">
              <a:lnSpc>
                <a:spcPct val="100000"/>
              </a:lnSpc>
              <a:buNone/>
            </a:pPr>
            <a:r>
              <a:rPr lang="ar-LY" sz="2000" b="1" dirty="0" smtClean="0">
                <a:solidFill>
                  <a:srgbClr val="0070C0"/>
                </a:solidFill>
              </a:rPr>
              <a:t>8 غايات </a:t>
            </a:r>
            <a:r>
              <a:rPr lang="ar-LY" sz="2000" b="1" dirty="0">
                <a:solidFill>
                  <a:srgbClr val="0070C0"/>
                </a:solidFill>
              </a:rPr>
              <a:t>ل</a:t>
            </a:r>
            <a:r>
              <a:rPr lang="ar-LY" sz="2000" b="1" dirty="0" smtClean="0">
                <a:solidFill>
                  <a:srgbClr val="0070C0"/>
                </a:solidFill>
              </a:rPr>
              <a:t>لهدف (3): </a:t>
            </a:r>
            <a:r>
              <a:rPr lang="ar-SA" sz="2000" b="1" dirty="0" smtClean="0"/>
              <a:t>بحلول </a:t>
            </a:r>
            <a:r>
              <a:rPr lang="ar-SA" sz="2000" b="1" dirty="0"/>
              <a:t>عام </a:t>
            </a:r>
            <a:r>
              <a:rPr lang="ar-SA" sz="2000" b="1" dirty="0" smtClean="0"/>
              <a:t>2030</a:t>
            </a:r>
            <a:r>
              <a:rPr lang="ar-LY" sz="2000" b="1" dirty="0" smtClean="0"/>
              <a:t>:</a:t>
            </a:r>
            <a:endParaRPr lang="ar-LY" sz="2000" b="1" dirty="0"/>
          </a:p>
          <a:p>
            <a:pPr marL="457200" indent="-457200">
              <a:lnSpc>
                <a:spcPct val="100000"/>
              </a:lnSpc>
              <a:buFont typeface="+mj-lt"/>
              <a:buAutoNum type="arabicPeriod"/>
            </a:pPr>
            <a:r>
              <a:rPr lang="ar-SA" sz="2000" b="1" dirty="0" smtClean="0"/>
              <a:t>خفض </a:t>
            </a:r>
            <a:r>
              <a:rPr lang="ar-SA" sz="2000" b="1" dirty="0"/>
              <a:t>معدل وفيات </a:t>
            </a:r>
            <a:r>
              <a:rPr lang="ar-SA" sz="2000" b="1" dirty="0" smtClean="0"/>
              <a:t>الأمهات</a:t>
            </a:r>
            <a:endParaRPr lang="en-US" sz="2000" b="1" dirty="0"/>
          </a:p>
          <a:p>
            <a:pPr marL="457200" indent="-457200">
              <a:lnSpc>
                <a:spcPct val="100000"/>
              </a:lnSpc>
              <a:buFont typeface="+mj-lt"/>
              <a:buAutoNum type="arabicPeriod"/>
            </a:pPr>
            <a:r>
              <a:rPr lang="ar-SA" sz="2000" dirty="0" smtClean="0">
                <a:solidFill>
                  <a:srgbClr val="C00000"/>
                </a:solidFill>
              </a:rPr>
              <a:t>وضع </a:t>
            </a:r>
            <a:r>
              <a:rPr lang="ar-SA" sz="2000" dirty="0">
                <a:solidFill>
                  <a:srgbClr val="C00000"/>
                </a:solidFill>
              </a:rPr>
              <a:t>حد للوفيات التي يمكن الوقاية منها </a:t>
            </a:r>
            <a:r>
              <a:rPr lang="ar-SA" sz="2000" b="1" dirty="0">
                <a:solidFill>
                  <a:srgbClr val="C00000"/>
                </a:solidFill>
              </a:rPr>
              <a:t>للمواليد والأطفال </a:t>
            </a:r>
            <a:r>
              <a:rPr lang="ar-SA" sz="2000" dirty="0">
                <a:solidFill>
                  <a:srgbClr val="C00000"/>
                </a:solidFill>
              </a:rPr>
              <a:t>دون سن </a:t>
            </a:r>
            <a:r>
              <a:rPr lang="ar-SA" sz="2000" dirty="0" smtClean="0">
                <a:solidFill>
                  <a:srgbClr val="C00000"/>
                </a:solidFill>
              </a:rPr>
              <a:t>الخامسة</a:t>
            </a:r>
            <a:endParaRPr lang="en-US" sz="2000" dirty="0">
              <a:solidFill>
                <a:srgbClr val="C00000"/>
              </a:solidFill>
            </a:endParaRPr>
          </a:p>
          <a:p>
            <a:pPr marL="457200" indent="-457200">
              <a:lnSpc>
                <a:spcPct val="100000"/>
              </a:lnSpc>
              <a:buFont typeface="+mj-lt"/>
              <a:buAutoNum type="arabicPeriod"/>
            </a:pPr>
            <a:r>
              <a:rPr lang="ar-SA" sz="2000" dirty="0">
                <a:solidFill>
                  <a:srgbClr val="00B050"/>
                </a:solidFill>
              </a:rPr>
              <a:t>القضاء على وباء الإيدز والسل والملاريا ومكافحة التهاب الكبد والأمراض </a:t>
            </a:r>
            <a:r>
              <a:rPr lang="ar-SA" sz="2000" dirty="0" smtClean="0">
                <a:solidFill>
                  <a:srgbClr val="00B050"/>
                </a:solidFill>
              </a:rPr>
              <a:t>المعدية</a:t>
            </a:r>
            <a:endParaRPr lang="ar-LY" sz="2000" dirty="0" smtClean="0">
              <a:solidFill>
                <a:srgbClr val="00B050"/>
              </a:solidFill>
            </a:endParaRPr>
          </a:p>
          <a:p>
            <a:pPr marL="457200" indent="-457200">
              <a:lnSpc>
                <a:spcPct val="100000"/>
              </a:lnSpc>
              <a:buFont typeface="+mj-lt"/>
              <a:buAutoNum type="arabicPeriod"/>
            </a:pPr>
            <a:r>
              <a:rPr lang="ar-SA" sz="2000" b="1" dirty="0">
                <a:solidFill>
                  <a:srgbClr val="7030A0"/>
                </a:solidFill>
              </a:rPr>
              <a:t>خفض الوفيات المبكرة </a:t>
            </a:r>
            <a:r>
              <a:rPr lang="ar-SA" sz="2000" dirty="0">
                <a:solidFill>
                  <a:srgbClr val="7030A0"/>
                </a:solidFill>
              </a:rPr>
              <a:t>الناجمة عن الأمراض غير </a:t>
            </a:r>
            <a:r>
              <a:rPr lang="ar-SA" sz="2000" dirty="0" smtClean="0">
                <a:solidFill>
                  <a:srgbClr val="7030A0"/>
                </a:solidFill>
              </a:rPr>
              <a:t>المعدية</a:t>
            </a:r>
            <a:endParaRPr lang="ar-LY" sz="2000" dirty="0" smtClean="0">
              <a:solidFill>
                <a:srgbClr val="7030A0"/>
              </a:solidFill>
            </a:endParaRPr>
          </a:p>
          <a:p>
            <a:pPr marL="457200" indent="-457200">
              <a:lnSpc>
                <a:spcPct val="100000"/>
              </a:lnSpc>
              <a:buFont typeface="+mj-lt"/>
              <a:buAutoNum type="arabicPeriod"/>
            </a:pPr>
            <a:r>
              <a:rPr lang="ar-SA" sz="2000" dirty="0"/>
              <a:t>تعزيز الوقاية والعلاج من تعاطي المخدرات ، بما في ذلك تعاطي المخدرات وتعاطي </a:t>
            </a:r>
            <a:r>
              <a:rPr lang="ar-SA" sz="2000" dirty="0" smtClean="0"/>
              <a:t>الكحول</a:t>
            </a:r>
            <a:endParaRPr lang="ar-LY" sz="2000" dirty="0" smtClean="0"/>
          </a:p>
          <a:p>
            <a:pPr marL="457200" indent="-457200">
              <a:lnSpc>
                <a:spcPct val="100000"/>
              </a:lnSpc>
              <a:buFont typeface="+mj-lt"/>
              <a:buAutoNum type="arabicPeriod"/>
            </a:pPr>
            <a:r>
              <a:rPr lang="ar-SA" sz="2000" dirty="0">
                <a:solidFill>
                  <a:srgbClr val="C00000"/>
                </a:solidFill>
              </a:rPr>
              <a:t>خفض عدد </a:t>
            </a:r>
            <a:r>
              <a:rPr lang="ar-SA" sz="2000" b="1" dirty="0" smtClean="0">
                <a:solidFill>
                  <a:srgbClr val="C00000"/>
                </a:solidFill>
              </a:rPr>
              <a:t>وفيات وإصابات </a:t>
            </a:r>
            <a:r>
              <a:rPr lang="ar-SA" sz="2000" b="1" dirty="0">
                <a:solidFill>
                  <a:srgbClr val="C00000"/>
                </a:solidFill>
              </a:rPr>
              <a:t>حوادث </a:t>
            </a:r>
            <a:r>
              <a:rPr lang="ar-SA" sz="2000" b="1" dirty="0" smtClean="0">
                <a:solidFill>
                  <a:srgbClr val="C00000"/>
                </a:solidFill>
              </a:rPr>
              <a:t>المرور</a:t>
            </a:r>
            <a:endParaRPr lang="ar-LY" sz="2000" b="1" dirty="0" smtClean="0">
              <a:solidFill>
                <a:srgbClr val="C00000"/>
              </a:solidFill>
            </a:endParaRPr>
          </a:p>
          <a:p>
            <a:pPr marL="457200" indent="-457200">
              <a:lnSpc>
                <a:spcPct val="100000"/>
              </a:lnSpc>
              <a:buFont typeface="+mj-lt"/>
              <a:buAutoNum type="arabicPeriod"/>
            </a:pPr>
            <a:r>
              <a:rPr lang="ar-SA" sz="2000" dirty="0">
                <a:solidFill>
                  <a:srgbClr val="00B050"/>
                </a:solidFill>
              </a:rPr>
              <a:t>ضمان حصول الجميع على خدمات رعاية الصحة الجنسية </a:t>
            </a:r>
            <a:r>
              <a:rPr lang="ar-SA" sz="2000" dirty="0" smtClean="0">
                <a:solidFill>
                  <a:srgbClr val="00B050"/>
                </a:solidFill>
              </a:rPr>
              <a:t>والإنجابية </a:t>
            </a:r>
            <a:endParaRPr lang="ar-LY" sz="2000" dirty="0" smtClean="0">
              <a:solidFill>
                <a:srgbClr val="00B050"/>
              </a:solidFill>
            </a:endParaRPr>
          </a:p>
          <a:p>
            <a:pPr marL="457200" indent="-457200">
              <a:lnSpc>
                <a:spcPct val="100000"/>
              </a:lnSpc>
              <a:buFont typeface="+mj-lt"/>
              <a:buAutoNum type="arabicPeriod"/>
            </a:pPr>
            <a:r>
              <a:rPr lang="ar-SA" sz="2000" dirty="0">
                <a:solidFill>
                  <a:srgbClr val="7030A0"/>
                </a:solidFill>
              </a:rPr>
              <a:t>تحقيق </a:t>
            </a:r>
            <a:r>
              <a:rPr lang="ar-SA" sz="2000" b="1" dirty="0">
                <a:solidFill>
                  <a:srgbClr val="7030A0"/>
                </a:solidFill>
              </a:rPr>
              <a:t>التغطية الصحية </a:t>
            </a:r>
            <a:r>
              <a:rPr lang="ar-SA" sz="2000" b="1" dirty="0" smtClean="0">
                <a:solidFill>
                  <a:srgbClr val="7030A0"/>
                </a:solidFill>
              </a:rPr>
              <a:t>الشاملة</a:t>
            </a:r>
            <a:endParaRPr lang="ar-LY" sz="2000" b="1" dirty="0" smtClean="0">
              <a:solidFill>
                <a:srgbClr val="7030A0"/>
              </a:solidFill>
            </a:endParaRPr>
          </a:p>
          <a:p>
            <a:pPr marL="457200" indent="-457200">
              <a:lnSpc>
                <a:spcPct val="100000"/>
              </a:lnSpc>
              <a:buFont typeface="+mj-lt"/>
              <a:buAutoNum type="arabicPeriod"/>
            </a:pPr>
            <a:r>
              <a:rPr lang="ar-SA" sz="2000" dirty="0"/>
              <a:t>الحد بشكل كبير من عدد الوفيات والأمراض الناجمة عن المواد الكيميائية الخطرة </a:t>
            </a:r>
            <a:r>
              <a:rPr lang="ar-SA" sz="2000" dirty="0" smtClean="0"/>
              <a:t>و</a:t>
            </a:r>
            <a:r>
              <a:rPr lang="ar-LY" sz="2000" dirty="0" smtClean="0"/>
              <a:t>ال</a:t>
            </a:r>
            <a:r>
              <a:rPr lang="ar-SA" sz="2000" dirty="0" smtClean="0"/>
              <a:t>تلوث</a:t>
            </a:r>
            <a:endParaRPr lang="en-US" sz="2000" dirty="0"/>
          </a:p>
        </p:txBody>
      </p:sp>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تاسع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الصحة وأهداف التنمية المستدامة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5" name="Content Placeholder 2"/>
          <p:cNvSpPr txBox="1">
            <a:spLocks/>
          </p:cNvSpPr>
          <p:nvPr/>
        </p:nvSpPr>
        <p:spPr>
          <a:xfrm>
            <a:off x="540112" y="1229591"/>
            <a:ext cx="5903943" cy="5464628"/>
          </a:xfrm>
          <a:prstGeom prst="rect">
            <a:avLst/>
          </a:prstGeom>
          <a:solidFill>
            <a:srgbClr val="F0F8EC"/>
          </a:solidFill>
          <a:ln w="28575">
            <a:solidFill>
              <a:schemeClr val="tx1"/>
            </a:solidFill>
          </a:ln>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ar-LY" sz="2000" b="1" dirty="0" smtClean="0">
                <a:solidFill>
                  <a:srgbClr val="0070C0"/>
                </a:solidFill>
              </a:rPr>
              <a:t>أمثلة عن مؤشرات الهدف (3): </a:t>
            </a:r>
            <a:r>
              <a:rPr lang="ar-SA" sz="2000" b="1" dirty="0" smtClean="0"/>
              <a:t>بحلول عام 2030</a:t>
            </a:r>
            <a:r>
              <a:rPr lang="ar-LY" sz="2000" b="1" dirty="0" smtClean="0"/>
              <a:t>:</a:t>
            </a:r>
          </a:p>
          <a:p>
            <a:pPr>
              <a:lnSpc>
                <a:spcPct val="100000"/>
              </a:lnSpc>
            </a:pPr>
            <a:r>
              <a:rPr lang="ar-SA" sz="2000" dirty="0" smtClean="0"/>
              <a:t>نسبة وفيات الأمهات</a:t>
            </a:r>
            <a:r>
              <a:rPr lang="ar-LY" sz="2000" dirty="0"/>
              <a:t> </a:t>
            </a:r>
            <a:r>
              <a:rPr lang="ar-LY" sz="2000" dirty="0" smtClean="0"/>
              <a:t>و</a:t>
            </a:r>
            <a:r>
              <a:rPr lang="ar-SA" sz="2000" dirty="0" smtClean="0"/>
              <a:t>نسبة الولادات تحت إشراف كوادر طبية مهرة</a:t>
            </a:r>
            <a:endParaRPr lang="en-US" sz="2000" dirty="0" smtClean="0"/>
          </a:p>
          <a:p>
            <a:pPr>
              <a:lnSpc>
                <a:spcPct val="100000"/>
              </a:lnSpc>
            </a:pPr>
            <a:r>
              <a:rPr lang="ar-SA" sz="2000" dirty="0" smtClean="0">
                <a:solidFill>
                  <a:srgbClr val="C00000"/>
                </a:solidFill>
              </a:rPr>
              <a:t>معدل وفيات الأطفال دون سن الخامسة</a:t>
            </a:r>
            <a:r>
              <a:rPr lang="ar-LY" sz="2000" dirty="0">
                <a:solidFill>
                  <a:srgbClr val="C00000"/>
                </a:solidFill>
              </a:rPr>
              <a:t> </a:t>
            </a:r>
            <a:r>
              <a:rPr lang="ar-LY" sz="2000" dirty="0" smtClean="0">
                <a:solidFill>
                  <a:srgbClr val="C00000"/>
                </a:solidFill>
              </a:rPr>
              <a:t>و</a:t>
            </a:r>
            <a:r>
              <a:rPr lang="ar-SA" sz="2000" dirty="0" smtClean="0">
                <a:solidFill>
                  <a:srgbClr val="C00000"/>
                </a:solidFill>
              </a:rPr>
              <a:t>معدل وفيات الأطفال حديثي الولادة</a:t>
            </a:r>
            <a:endParaRPr lang="ar-LY" sz="2000" dirty="0" smtClean="0">
              <a:solidFill>
                <a:srgbClr val="C00000"/>
              </a:solidFill>
            </a:endParaRPr>
          </a:p>
          <a:p>
            <a:pPr>
              <a:lnSpc>
                <a:spcPct val="100000"/>
              </a:lnSpc>
            </a:pPr>
            <a:r>
              <a:rPr lang="ar-SA" sz="2000" dirty="0">
                <a:solidFill>
                  <a:srgbClr val="00B050"/>
                </a:solidFill>
              </a:rPr>
              <a:t>عدد الإصابات الجديدة بفيروس نقص المناعة البشرية لكل 1000 من السكان غير المصابين ، حسب الجنس والعمر والسكان </a:t>
            </a:r>
            <a:r>
              <a:rPr lang="ar-SA" sz="2000" dirty="0" smtClean="0">
                <a:solidFill>
                  <a:srgbClr val="00B050"/>
                </a:solidFill>
              </a:rPr>
              <a:t>الرئيسيين</a:t>
            </a:r>
            <a:endParaRPr lang="ar-LY" sz="2000" dirty="0" smtClean="0">
              <a:solidFill>
                <a:srgbClr val="00B050"/>
              </a:solidFill>
            </a:endParaRPr>
          </a:p>
          <a:p>
            <a:pPr>
              <a:lnSpc>
                <a:spcPct val="100000"/>
              </a:lnSpc>
            </a:pPr>
            <a:r>
              <a:rPr lang="ar-SA" sz="2000" dirty="0" smtClean="0">
                <a:solidFill>
                  <a:srgbClr val="7030A0"/>
                </a:solidFill>
              </a:rPr>
              <a:t>معدل </a:t>
            </a:r>
            <a:r>
              <a:rPr lang="ar-SA" sz="2000" dirty="0">
                <a:solidFill>
                  <a:srgbClr val="7030A0"/>
                </a:solidFill>
              </a:rPr>
              <a:t>الوفيات بسبب أمراض القلب والأوعية الدموية والسرطان والسكري أو أمراض الجهاز التنفسي </a:t>
            </a:r>
            <a:r>
              <a:rPr lang="ar-SA" sz="2000" dirty="0" smtClean="0">
                <a:solidFill>
                  <a:srgbClr val="7030A0"/>
                </a:solidFill>
              </a:rPr>
              <a:t>المزمنة</a:t>
            </a:r>
            <a:endParaRPr lang="ar-LY" sz="2000" dirty="0" smtClean="0">
              <a:solidFill>
                <a:srgbClr val="7030A0"/>
              </a:solidFill>
            </a:endParaRPr>
          </a:p>
          <a:p>
            <a:pPr>
              <a:lnSpc>
                <a:spcPct val="100000"/>
              </a:lnSpc>
            </a:pPr>
            <a:r>
              <a:rPr lang="ar-SA" sz="2000" dirty="0"/>
              <a:t>تغطية التدخلات العلاجية (الدوائية ، والنفسية الاجتماعية ، وخدمات إعادة التأهيل والرعاية اللاحقة) لاضطرابات تعاطي المخدرات</a:t>
            </a:r>
            <a:endParaRPr lang="en-US" sz="2000" dirty="0"/>
          </a:p>
          <a:p>
            <a:pPr>
              <a:lnSpc>
                <a:spcPct val="100000"/>
              </a:lnSpc>
            </a:pPr>
            <a:r>
              <a:rPr lang="ar-SA" sz="2000" dirty="0">
                <a:solidFill>
                  <a:srgbClr val="C00000"/>
                </a:solidFill>
              </a:rPr>
              <a:t>معدل الوفيات بسبب إصابات حوادث الطرق</a:t>
            </a:r>
            <a:endParaRPr lang="en-US" sz="2000" dirty="0">
              <a:solidFill>
                <a:srgbClr val="C00000"/>
              </a:solidFill>
            </a:endParaRPr>
          </a:p>
          <a:p>
            <a:pPr>
              <a:lnSpc>
                <a:spcPct val="100000"/>
              </a:lnSpc>
            </a:pPr>
            <a:r>
              <a:rPr lang="ar-SA" sz="2000" dirty="0">
                <a:solidFill>
                  <a:srgbClr val="00B050"/>
                </a:solidFill>
              </a:rPr>
              <a:t>نسبة النساء في سن الإنجاب (15-49 سنة) اللواتي لديهن حاجة لتنظيم الأسرة راضية عن الأساليب الحديثة</a:t>
            </a:r>
            <a:endParaRPr lang="en-US" sz="2000" dirty="0">
              <a:solidFill>
                <a:srgbClr val="00B050"/>
              </a:solidFill>
            </a:endParaRPr>
          </a:p>
          <a:p>
            <a:pPr>
              <a:lnSpc>
                <a:spcPct val="100000"/>
              </a:lnSpc>
            </a:pPr>
            <a:r>
              <a:rPr lang="ar-LY" sz="2000" dirty="0" smtClean="0">
                <a:solidFill>
                  <a:srgbClr val="7030A0"/>
                </a:solidFill>
              </a:rPr>
              <a:t>معدل ال</a:t>
            </a:r>
            <a:r>
              <a:rPr lang="ar-SA" sz="2000" dirty="0" smtClean="0">
                <a:solidFill>
                  <a:srgbClr val="7030A0"/>
                </a:solidFill>
              </a:rPr>
              <a:t>تغطية </a:t>
            </a:r>
            <a:r>
              <a:rPr lang="ar-LY" sz="2000" dirty="0" smtClean="0">
                <a:solidFill>
                  <a:srgbClr val="7030A0"/>
                </a:solidFill>
              </a:rPr>
              <a:t>ب</a:t>
            </a:r>
            <a:r>
              <a:rPr lang="ar-SA" sz="2000" dirty="0" smtClean="0">
                <a:solidFill>
                  <a:srgbClr val="7030A0"/>
                </a:solidFill>
              </a:rPr>
              <a:t>الخدمات </a:t>
            </a:r>
            <a:r>
              <a:rPr lang="ar-SA" sz="2000" dirty="0">
                <a:solidFill>
                  <a:srgbClr val="7030A0"/>
                </a:solidFill>
              </a:rPr>
              <a:t>الصحية الأساسية </a:t>
            </a:r>
            <a:endParaRPr lang="en-US" sz="2000" dirty="0">
              <a:solidFill>
                <a:srgbClr val="7030A0"/>
              </a:solidFill>
            </a:endParaRPr>
          </a:p>
          <a:p>
            <a:r>
              <a:rPr lang="ar-SA" sz="2000" dirty="0"/>
              <a:t>معدل الوفيات بسبب </a:t>
            </a:r>
            <a:r>
              <a:rPr lang="ar-LY" sz="2000" dirty="0" smtClean="0"/>
              <a:t>ال</a:t>
            </a:r>
            <a:r>
              <a:rPr lang="ar-SA" sz="2000" dirty="0" smtClean="0"/>
              <a:t>تلو</a:t>
            </a:r>
            <a:r>
              <a:rPr lang="ar-LY" sz="2000" dirty="0" smtClean="0"/>
              <a:t> و</a:t>
            </a:r>
            <a:r>
              <a:rPr lang="ar-SA" sz="2000" dirty="0" smtClean="0"/>
              <a:t>معدل </a:t>
            </a:r>
            <a:r>
              <a:rPr lang="ar-SA" sz="2000" dirty="0"/>
              <a:t>الوفيات </a:t>
            </a:r>
            <a:r>
              <a:rPr lang="ar-LY" sz="2000" dirty="0" smtClean="0"/>
              <a:t>بسبب</a:t>
            </a:r>
            <a:r>
              <a:rPr lang="ar-SA" sz="2000" dirty="0" smtClean="0"/>
              <a:t> </a:t>
            </a:r>
            <a:r>
              <a:rPr lang="ar-SA" sz="2000" dirty="0"/>
              <a:t>المياه </a:t>
            </a:r>
            <a:r>
              <a:rPr lang="ar-SA" sz="2000" dirty="0" smtClean="0"/>
              <a:t>والصرف </a:t>
            </a:r>
            <a:r>
              <a:rPr lang="ar-SA" sz="2000" dirty="0"/>
              <a:t>الصحي غير </a:t>
            </a:r>
            <a:r>
              <a:rPr lang="ar-SA" sz="2000" dirty="0" smtClean="0"/>
              <a:t>الآمن</a:t>
            </a:r>
            <a:r>
              <a:rPr lang="ar-LY" sz="2000" dirty="0" smtClean="0"/>
              <a:t>ين</a:t>
            </a:r>
            <a:r>
              <a:rPr lang="ar-SA" sz="2000" dirty="0" smtClean="0"/>
              <a:t> </a:t>
            </a:r>
            <a:r>
              <a:rPr lang="ar-SA" sz="2000" dirty="0"/>
              <a:t>ونقص </a:t>
            </a:r>
            <a:r>
              <a:rPr lang="ar-SA" sz="2000" dirty="0" smtClean="0"/>
              <a:t>النظاف</a:t>
            </a:r>
            <a:r>
              <a:rPr lang="ar-LY" sz="2000" dirty="0" smtClean="0"/>
              <a:t>ة و</a:t>
            </a:r>
            <a:r>
              <a:rPr lang="ar-SA" sz="2000" dirty="0" smtClean="0"/>
              <a:t>معدل </a:t>
            </a:r>
            <a:r>
              <a:rPr lang="ar-SA" sz="2000" dirty="0"/>
              <a:t>الوفيات بسبب التسمم غير </a:t>
            </a:r>
            <a:r>
              <a:rPr lang="ar-SA" sz="2000" dirty="0" smtClean="0"/>
              <a:t>المتعمد</a:t>
            </a:r>
            <a:endParaRPr lang="en-US" sz="2000" dirty="0"/>
          </a:p>
        </p:txBody>
      </p:sp>
    </p:spTree>
    <p:extLst>
      <p:ext uri="{BB962C8B-B14F-4D97-AF65-F5344CB8AC3E}">
        <p14:creationId xmlns:p14="http://schemas.microsoft.com/office/powerpoint/2010/main" val="296264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73091" y="1330036"/>
            <a:ext cx="5383479" cy="5361709"/>
          </a:xfrm>
          <a:solidFill>
            <a:srgbClr val="FFFAEB"/>
          </a:solidFill>
          <a:ln w="28575">
            <a:solidFill>
              <a:srgbClr val="002060"/>
            </a:solidFill>
          </a:ln>
        </p:spPr>
        <p:txBody>
          <a:bodyPr>
            <a:normAutofit/>
          </a:bodyPr>
          <a:lstStyle/>
          <a:p>
            <a:pPr>
              <a:lnSpc>
                <a:spcPct val="150000"/>
              </a:lnSpc>
            </a:pPr>
            <a:r>
              <a:rPr lang="ar-SA" b="1" dirty="0">
                <a:solidFill>
                  <a:srgbClr val="0070C0"/>
                </a:solidFill>
              </a:rPr>
              <a:t>تنظيم</a:t>
            </a:r>
            <a:r>
              <a:rPr lang="ar-SA" dirty="0"/>
              <a:t> القطاع </a:t>
            </a:r>
            <a:r>
              <a:rPr lang="ar-SA" dirty="0" smtClean="0"/>
              <a:t>الصحي</a:t>
            </a:r>
            <a:r>
              <a:rPr lang="ar-LY" dirty="0" smtClean="0"/>
              <a:t> (العام والخاص)</a:t>
            </a:r>
          </a:p>
          <a:p>
            <a:pPr>
              <a:lnSpc>
                <a:spcPct val="150000"/>
              </a:lnSpc>
            </a:pPr>
            <a:r>
              <a:rPr lang="ar-LY" dirty="0" smtClean="0"/>
              <a:t>توفير </a:t>
            </a:r>
            <a:r>
              <a:rPr lang="ar-LY" b="1" dirty="0" smtClean="0">
                <a:solidFill>
                  <a:srgbClr val="0070C0"/>
                </a:solidFill>
              </a:rPr>
              <a:t>التمويل</a:t>
            </a:r>
            <a:r>
              <a:rPr lang="ar-LY" dirty="0" smtClean="0"/>
              <a:t> الكافي</a:t>
            </a:r>
            <a:endParaRPr lang="ar-LY" dirty="0"/>
          </a:p>
          <a:p>
            <a:pPr>
              <a:lnSpc>
                <a:spcPct val="150000"/>
              </a:lnSpc>
            </a:pPr>
            <a:r>
              <a:rPr lang="ar-SA" b="1" dirty="0" smtClean="0">
                <a:solidFill>
                  <a:srgbClr val="0070C0"/>
                </a:solidFill>
              </a:rPr>
              <a:t>تقديم </a:t>
            </a:r>
            <a:r>
              <a:rPr lang="ar-SA" dirty="0"/>
              <a:t>الخدمات الصحية </a:t>
            </a:r>
            <a:r>
              <a:rPr lang="ar-SA" dirty="0" smtClean="0"/>
              <a:t>للمواطنين</a:t>
            </a:r>
            <a:endParaRPr lang="ar-LY" dirty="0"/>
          </a:p>
          <a:p>
            <a:pPr>
              <a:lnSpc>
                <a:spcPct val="150000"/>
              </a:lnSpc>
            </a:pPr>
            <a:r>
              <a:rPr lang="ar-SA" dirty="0"/>
              <a:t>التصدي للتحديات</a:t>
            </a:r>
            <a:r>
              <a:rPr lang="ar-LY" dirty="0"/>
              <a:t> </a:t>
            </a:r>
            <a:r>
              <a:rPr lang="ar-LY" dirty="0" smtClean="0"/>
              <a:t>و</a:t>
            </a:r>
            <a:r>
              <a:rPr lang="ar-LY" b="1" dirty="0" smtClean="0">
                <a:solidFill>
                  <a:srgbClr val="0070C0"/>
                </a:solidFill>
              </a:rPr>
              <a:t>الأزمات</a:t>
            </a:r>
          </a:p>
          <a:p>
            <a:pPr>
              <a:lnSpc>
                <a:spcPct val="150000"/>
              </a:lnSpc>
            </a:pPr>
            <a:r>
              <a:rPr lang="ar-SA" b="1" dirty="0">
                <a:solidFill>
                  <a:srgbClr val="0070C0"/>
                </a:solidFill>
              </a:rPr>
              <a:t>الرقابة</a:t>
            </a:r>
            <a:r>
              <a:rPr lang="ar-SA" dirty="0"/>
              <a:t> عل</a:t>
            </a:r>
            <a:r>
              <a:rPr lang="ar-LY" dirty="0"/>
              <a:t>ى النظام الصحي (</a:t>
            </a:r>
            <a:r>
              <a:rPr lang="ar-SA" dirty="0"/>
              <a:t>تداول الأدوية ومزاولة المهن</a:t>
            </a:r>
            <a:r>
              <a:rPr lang="ar-LY" dirty="0"/>
              <a:t>ة</a:t>
            </a:r>
            <a:r>
              <a:rPr lang="ar-SA" dirty="0"/>
              <a:t> والقطاع الخاص</a:t>
            </a:r>
            <a:r>
              <a:rPr lang="ar-LY" dirty="0" smtClean="0"/>
              <a:t>)</a:t>
            </a:r>
            <a:endParaRPr lang="ar-LY" dirty="0"/>
          </a:p>
        </p:txBody>
      </p:sp>
      <p:sp>
        <p:nvSpPr>
          <p:cNvPr id="7"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م</a:t>
            </a:r>
            <a:r>
              <a:rPr lang="ar-LY" b="1" dirty="0" smtClean="0">
                <a:solidFill>
                  <a:schemeClr val="bg1"/>
                </a:solidFill>
                <a:effectLst>
                  <a:outerShdw blurRad="38100" dist="38100" dir="2700000" algn="tl">
                    <a:srgbClr val="000000">
                      <a:alpha val="43137"/>
                    </a:srgbClr>
                  </a:outerShdw>
                </a:effectLst>
              </a:rPr>
              <a:t>سئوليات وزارة الصحــــة</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4" name="Content Placeholder 2"/>
          <p:cNvSpPr txBox="1">
            <a:spLocks/>
          </p:cNvSpPr>
          <p:nvPr/>
        </p:nvSpPr>
        <p:spPr>
          <a:xfrm>
            <a:off x="678873" y="1282528"/>
            <a:ext cx="4627419" cy="5464628"/>
          </a:xfrm>
          <a:prstGeom prst="rect">
            <a:avLst/>
          </a:prstGeom>
          <a:solidFill>
            <a:srgbClr val="F0F8EC"/>
          </a:solidFill>
          <a:ln w="28575">
            <a:solidFill>
              <a:srgbClr val="002060"/>
            </a:solidFill>
          </a:ln>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ar-SA" sz="2200" dirty="0" smtClean="0"/>
              <a:t>توفير </a:t>
            </a:r>
            <a:r>
              <a:rPr lang="ar-LY" sz="2200" dirty="0" smtClean="0"/>
              <a:t>احتياجات</a:t>
            </a:r>
            <a:r>
              <a:rPr lang="ar-SA" sz="2200" dirty="0" smtClean="0"/>
              <a:t> المرافق الصحية من </a:t>
            </a:r>
            <a:r>
              <a:rPr lang="ar-LY" sz="2200" dirty="0" smtClean="0"/>
              <a:t>الموارد</a:t>
            </a:r>
            <a:r>
              <a:rPr lang="ar-LY" sz="2200" dirty="0"/>
              <a:t> </a:t>
            </a:r>
            <a:r>
              <a:rPr lang="ar-LY" sz="2200" dirty="0" smtClean="0"/>
              <a:t>البشرية الكافية والمؤهلة</a:t>
            </a:r>
          </a:p>
          <a:p>
            <a:pPr>
              <a:lnSpc>
                <a:spcPct val="150000"/>
              </a:lnSpc>
            </a:pPr>
            <a:r>
              <a:rPr lang="ar-LY" sz="2200" dirty="0" smtClean="0"/>
              <a:t>الإ</a:t>
            </a:r>
            <a:r>
              <a:rPr lang="ar-SA" sz="2200" dirty="0" smtClean="0"/>
              <a:t>شر</a:t>
            </a:r>
            <a:r>
              <a:rPr lang="ar-LY" sz="2200" dirty="0" smtClean="0"/>
              <a:t>ا</a:t>
            </a:r>
            <a:r>
              <a:rPr lang="ar-SA" sz="2200" dirty="0" smtClean="0"/>
              <a:t>ف على الصحة العامة و</a:t>
            </a:r>
            <a:r>
              <a:rPr lang="ar-LY" sz="2200" dirty="0" smtClean="0"/>
              <a:t>التعزيزية </a:t>
            </a:r>
            <a:r>
              <a:rPr lang="ar-SA" sz="2200" dirty="0" smtClean="0"/>
              <a:t>والوقائية والعلاجية </a:t>
            </a:r>
            <a:r>
              <a:rPr lang="ar-LY" sz="2200" dirty="0" smtClean="0"/>
              <a:t>و</a:t>
            </a:r>
            <a:r>
              <a:rPr lang="ar-SA" sz="2200" dirty="0" smtClean="0"/>
              <a:t>ا</a:t>
            </a:r>
            <a:r>
              <a:rPr lang="ar-LY" sz="2200" dirty="0" smtClean="0"/>
              <a:t>لتأهيل</a:t>
            </a:r>
            <a:r>
              <a:rPr lang="ar-SA" sz="2200" dirty="0" smtClean="0"/>
              <a:t>ية</a:t>
            </a:r>
            <a:r>
              <a:rPr lang="ar-LY" sz="2200" dirty="0" smtClean="0"/>
              <a:t> والتلطيفية</a:t>
            </a:r>
          </a:p>
          <a:p>
            <a:pPr>
              <a:lnSpc>
                <a:spcPct val="150000"/>
              </a:lnSpc>
            </a:pPr>
            <a:r>
              <a:rPr lang="ar-LY" sz="2200" dirty="0" smtClean="0"/>
              <a:t>مكافح</a:t>
            </a:r>
            <a:r>
              <a:rPr lang="ar-SA" sz="2200" dirty="0" smtClean="0"/>
              <a:t>ة تزايد معدلات انتشار الأمراض غير السارية </a:t>
            </a:r>
            <a:r>
              <a:rPr lang="ar-LY" sz="2200" dirty="0" smtClean="0"/>
              <a:t>و</a:t>
            </a:r>
            <a:r>
              <a:rPr lang="ar-SA" sz="2200" dirty="0" smtClean="0"/>
              <a:t>مضاعفاتها</a:t>
            </a:r>
            <a:endParaRPr lang="ar-LY" sz="2200" dirty="0" smtClean="0"/>
          </a:p>
          <a:p>
            <a:pPr>
              <a:lnSpc>
                <a:spcPct val="150000"/>
              </a:lnSpc>
            </a:pPr>
            <a:r>
              <a:rPr lang="ar-SA" sz="2200" dirty="0" smtClean="0"/>
              <a:t>تحقيق التغطية الصحية الشاملة</a:t>
            </a:r>
            <a:endParaRPr lang="ar-LY" sz="2200" dirty="0" smtClean="0"/>
          </a:p>
          <a:p>
            <a:pPr>
              <a:lnSpc>
                <a:spcPct val="150000"/>
              </a:lnSpc>
            </a:pPr>
            <a:r>
              <a:rPr lang="ar-SA" sz="2200" dirty="0" smtClean="0"/>
              <a:t>الربط ال</a:t>
            </a:r>
            <a:r>
              <a:rPr lang="ar-LY" sz="2200" dirty="0" smtClean="0"/>
              <a:t>إ</a:t>
            </a:r>
            <a:r>
              <a:rPr lang="ar-SA" sz="2200" dirty="0" smtClean="0"/>
              <a:t>لكتروني</a:t>
            </a:r>
            <a:r>
              <a:rPr lang="ar-LY" sz="2200" dirty="0" smtClean="0"/>
              <a:t>، نظام معلومات صحية وطني</a:t>
            </a:r>
          </a:p>
          <a:p>
            <a:pPr>
              <a:lnSpc>
                <a:spcPct val="150000"/>
              </a:lnSpc>
            </a:pPr>
            <a:r>
              <a:rPr lang="ar-SA" sz="2200" dirty="0" smtClean="0"/>
              <a:t>ضبط الإنفاق وتوجيهه نحو الأولويات للمساهمة في دفع عجلة التنمية المستدامة</a:t>
            </a:r>
            <a:endParaRPr lang="en-US" sz="2200" dirty="0"/>
          </a:p>
        </p:txBody>
      </p:sp>
    </p:spTree>
    <p:extLst>
      <p:ext uri="{BB962C8B-B14F-4D97-AF65-F5344CB8AC3E}">
        <p14:creationId xmlns:p14="http://schemas.microsoft.com/office/powerpoint/2010/main" val="264929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73504" y="1227113"/>
            <a:ext cx="5383067" cy="5464628"/>
          </a:xfrm>
          <a:solidFill>
            <a:srgbClr val="FFFAEB"/>
          </a:solidFill>
          <a:ln w="28575">
            <a:solidFill>
              <a:schemeClr val="tx1"/>
            </a:solidFill>
          </a:ln>
        </p:spPr>
        <p:txBody>
          <a:bodyPr>
            <a:normAutofit/>
          </a:bodyPr>
          <a:lstStyle/>
          <a:p>
            <a:pPr marL="0" indent="0" algn="just">
              <a:lnSpc>
                <a:spcPct val="150000"/>
              </a:lnSpc>
              <a:buNone/>
            </a:pPr>
            <a:r>
              <a:rPr lang="ar-LY" sz="2000" b="1" dirty="0" smtClean="0">
                <a:solidFill>
                  <a:srgbClr val="0070C0"/>
                </a:solidFill>
              </a:rPr>
              <a:t>التحديات </a:t>
            </a:r>
            <a:r>
              <a:rPr lang="ar-LY" sz="2000" b="1" dirty="0">
                <a:solidFill>
                  <a:srgbClr val="0070C0"/>
                </a:solidFill>
              </a:rPr>
              <a:t>التي تواجه الوصول للهدف الثالث 2030</a:t>
            </a:r>
            <a:endParaRPr lang="en-US" sz="2000" b="1" dirty="0">
              <a:solidFill>
                <a:srgbClr val="0070C0"/>
              </a:solidFill>
            </a:endParaRPr>
          </a:p>
          <a:p>
            <a:pPr marL="514350" indent="-514350" algn="just">
              <a:lnSpc>
                <a:spcPct val="150000"/>
              </a:lnSpc>
              <a:buFont typeface="+mj-lt"/>
              <a:buAutoNum type="arabicPeriod"/>
            </a:pPr>
            <a:r>
              <a:rPr lang="ar-LY" sz="2000" b="1" dirty="0" smtClean="0"/>
              <a:t>غياب </a:t>
            </a:r>
            <a:r>
              <a:rPr lang="ar-LY" sz="2000" b="1" dirty="0"/>
              <a:t>دور المحامين </a:t>
            </a:r>
            <a:r>
              <a:rPr lang="ar-LY" sz="2000" b="1" dirty="0" smtClean="0"/>
              <a:t>(</a:t>
            </a:r>
            <a:r>
              <a:rPr lang="en-GB" sz="2000" b="1" dirty="0" smtClean="0"/>
              <a:t>Advocates</a:t>
            </a:r>
            <a:r>
              <a:rPr lang="ar-LY" sz="2000" b="1" dirty="0" smtClean="0"/>
              <a:t>) </a:t>
            </a:r>
            <a:r>
              <a:rPr lang="ar-LY" sz="2000" dirty="0" smtClean="0"/>
              <a:t>لدعم </a:t>
            </a:r>
            <a:r>
              <a:rPr lang="ar-LY" sz="2000" dirty="0"/>
              <a:t>الصحة </a:t>
            </a:r>
            <a:r>
              <a:rPr lang="ar-LY" sz="2000" dirty="0" smtClean="0"/>
              <a:t>والبيئة</a:t>
            </a:r>
            <a:endParaRPr lang="en-US" sz="2000" dirty="0"/>
          </a:p>
          <a:p>
            <a:pPr marL="514350" indent="-514350" algn="just">
              <a:lnSpc>
                <a:spcPct val="150000"/>
              </a:lnSpc>
              <a:buFont typeface="+mj-lt"/>
              <a:buAutoNum type="arabicPeriod"/>
            </a:pPr>
            <a:r>
              <a:rPr lang="ar-LY" sz="2000" b="1" dirty="0" smtClean="0"/>
              <a:t>ضعف </a:t>
            </a:r>
            <a:r>
              <a:rPr lang="ar-LY" sz="2000" b="1" dirty="0"/>
              <a:t>دور علم </a:t>
            </a:r>
            <a:r>
              <a:rPr lang="ar-LY" sz="2000" b="1" dirty="0" smtClean="0"/>
              <a:t>الاجتماع </a:t>
            </a:r>
            <a:r>
              <a:rPr lang="ar-LY" sz="2000" dirty="0"/>
              <a:t>في فهم وتحليل سلوك المجتمع </a:t>
            </a:r>
            <a:r>
              <a:rPr lang="ar-LY" sz="2000" dirty="0" smtClean="0"/>
              <a:t>وتأثير ذلك </a:t>
            </a:r>
            <a:r>
              <a:rPr lang="ar-LY" sz="2000" dirty="0"/>
              <a:t>على الدرسات والبحوث </a:t>
            </a:r>
            <a:r>
              <a:rPr lang="ar-LY" sz="2000" dirty="0" smtClean="0"/>
              <a:t>العلمية</a:t>
            </a:r>
            <a:endParaRPr lang="en-US" sz="2000" dirty="0"/>
          </a:p>
          <a:p>
            <a:pPr marL="514350" indent="-514350" algn="just">
              <a:lnSpc>
                <a:spcPct val="150000"/>
              </a:lnSpc>
              <a:buFont typeface="+mj-lt"/>
              <a:buAutoNum type="arabicPeriod"/>
            </a:pPr>
            <a:r>
              <a:rPr lang="ar-LY" sz="2000" b="1" dirty="0" smtClean="0"/>
              <a:t>عدم </a:t>
            </a:r>
            <a:r>
              <a:rPr lang="ar-LY" sz="2000" b="1" dirty="0"/>
              <a:t>استخدام التكنولوجيا الجديدة </a:t>
            </a:r>
            <a:r>
              <a:rPr lang="ar-LY" sz="2000" dirty="0"/>
              <a:t>في جمع البيانات  </a:t>
            </a:r>
            <a:r>
              <a:rPr lang="ar-LY" sz="2000" dirty="0" smtClean="0"/>
              <a:t>والنمذجة الإحصائية </a:t>
            </a:r>
            <a:r>
              <a:rPr lang="ar-LY" sz="2000" dirty="0"/>
              <a:t>التي يمكن فهمها وتطبيقها من صانعي </a:t>
            </a:r>
            <a:r>
              <a:rPr lang="ar-LY" sz="2000" dirty="0" smtClean="0"/>
              <a:t>القرار (وهي أساس </a:t>
            </a:r>
            <a:r>
              <a:rPr lang="ar-LY" sz="2000" dirty="0"/>
              <a:t>ل</a:t>
            </a:r>
            <a:r>
              <a:rPr lang="ar-LY" sz="2000" dirty="0" smtClean="0"/>
              <a:t>لشفافية </a:t>
            </a:r>
            <a:r>
              <a:rPr lang="ar-LY" sz="2000" dirty="0"/>
              <a:t>اللازمة </a:t>
            </a:r>
            <a:r>
              <a:rPr lang="ar-LY" sz="2000" dirty="0" smtClean="0"/>
              <a:t>للمسائلة)</a:t>
            </a:r>
            <a:endParaRPr lang="en-US" sz="2000" dirty="0"/>
          </a:p>
          <a:p>
            <a:pPr marL="514350" indent="-514350" algn="just">
              <a:lnSpc>
                <a:spcPct val="150000"/>
              </a:lnSpc>
              <a:buFont typeface="+mj-lt"/>
              <a:buAutoNum type="arabicPeriod"/>
            </a:pPr>
            <a:r>
              <a:rPr lang="ar-LY" sz="2000" b="1" dirty="0"/>
              <a:t>نقص التدريب </a:t>
            </a:r>
            <a:r>
              <a:rPr lang="ar-LY" sz="2000" dirty="0"/>
              <a:t>الجامعي </a:t>
            </a:r>
            <a:r>
              <a:rPr lang="ar-LY" sz="2000" dirty="0" smtClean="0"/>
              <a:t>الضروري في هذه المجالات</a:t>
            </a:r>
            <a:endParaRPr lang="en-US" sz="2000" dirty="0"/>
          </a:p>
          <a:p>
            <a:pPr marL="514350" indent="-514350" algn="just">
              <a:lnSpc>
                <a:spcPct val="150000"/>
              </a:lnSpc>
              <a:buFont typeface="+mj-lt"/>
              <a:buAutoNum type="arabicPeriod"/>
            </a:pPr>
            <a:r>
              <a:rPr lang="ar-LY" sz="2000" b="1" dirty="0" smtClean="0"/>
              <a:t>عدم </a:t>
            </a:r>
            <a:r>
              <a:rPr lang="ar-LY" sz="2000" b="1" dirty="0"/>
              <a:t>وجودة حكومة موحدة لمدة </a:t>
            </a:r>
            <a:r>
              <a:rPr lang="ar-LY" sz="2000" b="1" dirty="0" smtClean="0"/>
              <a:t>كافية </a:t>
            </a:r>
            <a:r>
              <a:rPr lang="ar-LY" sz="2000" dirty="0" smtClean="0"/>
              <a:t>(4 سنوات) كي يتسنى </a:t>
            </a:r>
            <a:r>
              <a:rPr lang="ar-LY" sz="2000" dirty="0"/>
              <a:t>العمل بخطة متوسطة الأجل </a:t>
            </a:r>
            <a:r>
              <a:rPr lang="ar-LY" sz="2000" dirty="0" smtClean="0"/>
              <a:t>أو </a:t>
            </a:r>
            <a:r>
              <a:rPr lang="ar-LY" sz="2000" dirty="0"/>
              <a:t>طويلة الأجل </a:t>
            </a:r>
            <a:r>
              <a:rPr lang="ar-LY" sz="2000" dirty="0" smtClean="0"/>
              <a:t>للدولة</a:t>
            </a:r>
          </a:p>
        </p:txBody>
      </p:sp>
      <p:sp>
        <p:nvSpPr>
          <p:cNvPr id="4"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تاسع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الصحة وأهداف التنمية المستدامة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5122"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618" y="2529967"/>
            <a:ext cx="5389418" cy="25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34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b="1" dirty="0" smtClean="0">
                <a:solidFill>
                  <a:schemeClr val="bg1"/>
                </a:solidFill>
                <a:effectLst>
                  <a:outerShdw blurRad="38100" dist="38100" dir="2700000" algn="tl">
                    <a:srgbClr val="000000">
                      <a:alpha val="43137"/>
                    </a:srgbClr>
                  </a:outerShdw>
                </a:effectLst>
              </a:rPr>
              <a:t>المحور ال</a:t>
            </a:r>
            <a:r>
              <a:rPr lang="ar-LY" b="1" dirty="0" smtClean="0">
                <a:solidFill>
                  <a:schemeClr val="bg1"/>
                </a:solidFill>
                <a:effectLst>
                  <a:outerShdw blurRad="38100" dist="38100" dir="2700000" algn="tl">
                    <a:srgbClr val="000000">
                      <a:alpha val="43137"/>
                    </a:srgbClr>
                  </a:outerShdw>
                </a:effectLst>
              </a:rPr>
              <a:t>تاسع</a:t>
            </a:r>
            <a:r>
              <a:rPr lang="ar-EG" b="1" dirty="0" smtClean="0">
                <a:solidFill>
                  <a:schemeClr val="bg1"/>
                </a:solidFill>
                <a:effectLst>
                  <a:outerShdw blurRad="38100" dist="38100" dir="2700000" algn="tl">
                    <a:srgbClr val="000000">
                      <a:alpha val="43137"/>
                    </a:srgbClr>
                  </a:outerShdw>
                </a:effectLst>
              </a:rPr>
              <a:t>: </a:t>
            </a:r>
            <a:r>
              <a:rPr lang="ar-LY" b="1" dirty="0" smtClean="0">
                <a:solidFill>
                  <a:schemeClr val="bg1"/>
                </a:solidFill>
                <a:effectLst>
                  <a:outerShdw blurRad="38100" dist="38100" dir="2700000" algn="tl">
                    <a:srgbClr val="000000">
                      <a:alpha val="43137"/>
                    </a:srgbClr>
                  </a:outerShdw>
                </a:effectLst>
              </a:rPr>
              <a:t>الصحة وأهداف التنمية المستدامة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1089091"/>
              </p:ext>
            </p:extLst>
          </p:nvPr>
        </p:nvGraphicFramePr>
        <p:xfrm>
          <a:off x="532262" y="1210936"/>
          <a:ext cx="11095629" cy="5562159"/>
        </p:xfrm>
        <a:graphic>
          <a:graphicData uri="http://schemas.openxmlformats.org/drawingml/2006/table">
            <a:tbl>
              <a:tblPr rtl="1" firstRow="1" bandRow="1">
                <a:tableStyleId>{0660B408-B3CF-4A94-85FC-2B1E0A45F4A2}</a:tableStyleId>
              </a:tblPr>
              <a:tblGrid>
                <a:gridCol w="1405584"/>
                <a:gridCol w="9690045"/>
              </a:tblGrid>
              <a:tr h="1190523">
                <a:tc gridSpan="2">
                  <a:txBody>
                    <a:bodyPr/>
                    <a:lstStyle/>
                    <a:p>
                      <a:pPr algn="ctr" rtl="1">
                        <a:lnSpc>
                          <a:spcPct val="150000"/>
                        </a:lnSpc>
                      </a:pPr>
                      <a:r>
                        <a:rPr lang="ar-EG" sz="4000" dirty="0" smtClean="0"/>
                        <a:t>الأه</a:t>
                      </a:r>
                      <a:r>
                        <a:rPr lang="ar-LY" sz="4000" dirty="0" smtClean="0"/>
                        <a:t>ـــــــ</a:t>
                      </a:r>
                      <a:r>
                        <a:rPr lang="ar-EG" sz="4000" dirty="0" smtClean="0"/>
                        <a:t>داف الاستراتيجي</a:t>
                      </a:r>
                      <a:r>
                        <a:rPr lang="ar-LY" sz="4000" dirty="0" smtClean="0"/>
                        <a:t>ــــــــــ</a:t>
                      </a:r>
                      <a:r>
                        <a:rPr lang="ar-EG" sz="4000" dirty="0" smtClean="0"/>
                        <a:t>ة </a:t>
                      </a:r>
                      <a:endParaRPr lang="ar-LY" sz="4000" b="1" dirty="0"/>
                    </a:p>
                  </a:txBody>
                  <a:tcPr/>
                </a:tc>
                <a:tc hMerge="1">
                  <a:txBody>
                    <a:bodyPr/>
                    <a:lstStyle/>
                    <a:p>
                      <a:pPr rtl="1"/>
                      <a:endParaRPr lang="ar-LY" dirty="0"/>
                    </a:p>
                  </a:txBody>
                  <a:tcPr/>
                </a:tc>
              </a:tr>
              <a:tr h="1499950">
                <a:tc>
                  <a:txBody>
                    <a:bodyPr/>
                    <a:lstStyle/>
                    <a:p>
                      <a:pPr algn="ctr" rtl="1">
                        <a:lnSpc>
                          <a:spcPct val="150000"/>
                        </a:lnSpc>
                      </a:pPr>
                      <a:r>
                        <a:rPr lang="ar-LY" sz="3200" b="1" dirty="0" smtClean="0"/>
                        <a:t>الأول</a:t>
                      </a:r>
                      <a:endParaRPr lang="ar-LY" sz="3200" b="1" dirty="0"/>
                    </a:p>
                  </a:txBody>
                  <a:tcPr>
                    <a:solidFill>
                      <a:schemeClr val="accent4">
                        <a:lumMod val="20000"/>
                        <a:lumOff val="80000"/>
                      </a:schemeClr>
                    </a:solidFill>
                  </a:tcPr>
                </a:tc>
                <a:tc>
                  <a:txBody>
                    <a:bodyPr/>
                    <a:lstStyle/>
                    <a:p>
                      <a:pPr marL="0" lvl="0" indent="0" algn="ctr" eaLnBrk="0" fontAlgn="base" hangingPunct="0">
                        <a:lnSpc>
                          <a:spcPct val="150000"/>
                        </a:lnSpc>
                        <a:spcBef>
                          <a:spcPct val="0"/>
                        </a:spcBef>
                        <a:spcAft>
                          <a:spcPct val="0"/>
                        </a:spcAft>
                        <a:buNone/>
                      </a:pPr>
                      <a:r>
                        <a:rPr lang="ar-LY" altLang="ar-LY" sz="3200" dirty="0" smtClean="0"/>
                        <a:t>تفعيل الدور المجتمعي والمتخصص</a:t>
                      </a:r>
                      <a:r>
                        <a:rPr lang="ar-LY" altLang="ar-LY" sz="3200" baseline="0" dirty="0" smtClean="0"/>
                        <a:t> </a:t>
                      </a:r>
                      <a:r>
                        <a:rPr lang="ar-LY" altLang="ar-LY" sz="3200" dirty="0" smtClean="0"/>
                        <a:t>في مساندة متطلبات</a:t>
                      </a:r>
                      <a:r>
                        <a:rPr lang="ar-LY" altLang="ar-LY" sz="3200" baseline="0" dirty="0" smtClean="0"/>
                        <a:t> التنمية المستدامة والمحافظة على حقوق الأجيال</a:t>
                      </a:r>
                      <a:endParaRPr kumimoji="0" lang="en-US" altLang="ar-LY" sz="3200" b="1" i="0" u="none" strike="noStrike" cap="none" normalizeH="0" baseline="0" dirty="0" smtClean="0">
                        <a:ln>
                          <a:noFill/>
                        </a:ln>
                        <a:solidFill>
                          <a:schemeClr val="tx1"/>
                        </a:solidFill>
                        <a:effectLst/>
                      </a:endParaRPr>
                    </a:p>
                  </a:txBody>
                  <a:tcPr>
                    <a:solidFill>
                      <a:srgbClr val="FFE9A3"/>
                    </a:solidFill>
                  </a:tcPr>
                </a:tc>
              </a:tr>
              <a:tr h="1499950">
                <a:tc>
                  <a:txBody>
                    <a:bodyPr/>
                    <a:lstStyle/>
                    <a:p>
                      <a:pPr algn="ctr" rtl="1">
                        <a:lnSpc>
                          <a:spcPct val="150000"/>
                        </a:lnSpc>
                      </a:pPr>
                      <a:r>
                        <a:rPr lang="ar-LY" sz="3200" b="1" dirty="0" smtClean="0"/>
                        <a:t>الثاني</a:t>
                      </a:r>
                      <a:endParaRPr lang="ar-LY" sz="3200" b="1" dirty="0"/>
                    </a:p>
                  </a:txBody>
                  <a:tcPr>
                    <a:solidFill>
                      <a:schemeClr val="accent4">
                        <a:lumMod val="20000"/>
                        <a:lumOff val="80000"/>
                      </a:schemeClr>
                    </a:solidFill>
                  </a:tcPr>
                </a:tc>
                <a:tc>
                  <a:txBody>
                    <a:bodyPr/>
                    <a:lstStyle/>
                    <a:p>
                      <a:pPr marL="0" lvl="0" indent="0" algn="ctr" eaLnBrk="0" fontAlgn="base" hangingPunct="0">
                        <a:lnSpc>
                          <a:spcPct val="150000"/>
                        </a:lnSpc>
                        <a:spcBef>
                          <a:spcPct val="0"/>
                        </a:spcBef>
                        <a:spcAft>
                          <a:spcPct val="0"/>
                        </a:spcAft>
                        <a:buNone/>
                      </a:pPr>
                      <a:r>
                        <a:rPr lang="ar-LY" sz="3200" dirty="0" smtClean="0"/>
                        <a:t>الاستفادة من التكنولوجيا الحديثة </a:t>
                      </a:r>
                    </a:p>
                    <a:p>
                      <a:pPr marL="0" lvl="0" indent="0" algn="ctr" eaLnBrk="0" fontAlgn="base" hangingPunct="0">
                        <a:lnSpc>
                          <a:spcPct val="150000"/>
                        </a:lnSpc>
                        <a:spcBef>
                          <a:spcPct val="0"/>
                        </a:spcBef>
                        <a:spcAft>
                          <a:spcPct val="0"/>
                        </a:spcAft>
                        <a:buNone/>
                      </a:pPr>
                      <a:r>
                        <a:rPr lang="ar-LY" sz="3200" dirty="0" smtClean="0"/>
                        <a:t>لجمع البيانات والنمذجة الإحصائية في صنع القرار </a:t>
                      </a:r>
                      <a:endParaRPr lang="ar-SA" altLang="ar-LY" sz="3200" b="1" dirty="0">
                        <a:latin typeface="Arial" panose="020B0604020202020204" pitchFamily="34" charset="0"/>
                      </a:endParaRPr>
                    </a:p>
                  </a:txBody>
                  <a:tcPr>
                    <a:solidFill>
                      <a:schemeClr val="accent2">
                        <a:lumMod val="20000"/>
                        <a:lumOff val="80000"/>
                      </a:schemeClr>
                    </a:solidFill>
                  </a:tcPr>
                </a:tc>
              </a:tr>
              <a:tr h="1262676">
                <a:tc>
                  <a:txBody>
                    <a:bodyPr/>
                    <a:lstStyle/>
                    <a:p>
                      <a:pPr algn="ctr" rtl="1">
                        <a:lnSpc>
                          <a:spcPct val="150000"/>
                        </a:lnSpc>
                      </a:pPr>
                      <a:r>
                        <a:rPr lang="ar-LY" sz="3200" b="1" dirty="0" smtClean="0"/>
                        <a:t>الثالث</a:t>
                      </a:r>
                      <a:endParaRPr lang="ar-LY" sz="3200" b="1" dirty="0"/>
                    </a:p>
                  </a:txBody>
                  <a:tcPr>
                    <a:solidFill>
                      <a:schemeClr val="accent4">
                        <a:lumMod val="20000"/>
                        <a:lumOff val="80000"/>
                      </a:schemeClr>
                    </a:solidFill>
                  </a:tcPr>
                </a:tc>
                <a:tc>
                  <a:txBody>
                    <a:bodyPr/>
                    <a:lstStyle/>
                    <a:p>
                      <a:pPr marL="0" lvl="0" indent="0" algn="ctr" eaLnBrk="0" fontAlgn="base" hangingPunct="0">
                        <a:lnSpc>
                          <a:spcPct val="150000"/>
                        </a:lnSpc>
                        <a:spcBef>
                          <a:spcPct val="0"/>
                        </a:spcBef>
                        <a:spcAft>
                          <a:spcPct val="0"/>
                        </a:spcAft>
                        <a:buNone/>
                      </a:pPr>
                      <a:r>
                        <a:rPr lang="ar-LY" altLang="ar-LY" sz="3200" dirty="0" smtClean="0"/>
                        <a:t>العمل بخطط واستراتيجيات طويلة الأجل</a:t>
                      </a:r>
                      <a:r>
                        <a:rPr lang="ar-LY" altLang="ar-LY" sz="3200" baseline="0" dirty="0" smtClean="0"/>
                        <a:t> لتحقيق التنمية المستدامة</a:t>
                      </a:r>
                      <a:endParaRPr lang="ar-SA" altLang="ar-LY" sz="3200" b="1" dirty="0">
                        <a:latin typeface="Arial" panose="020B0604020202020204" pitchFamily="34" charset="0"/>
                      </a:endParaRPr>
                    </a:p>
                  </a:txBody>
                  <a:tcPr>
                    <a:solidFill>
                      <a:srgbClr val="FFE9A3"/>
                    </a:solidFill>
                  </a:tcPr>
                </a:tc>
              </a:tr>
            </a:tbl>
          </a:graphicData>
        </a:graphic>
      </p:graphicFrame>
    </p:spTree>
    <p:extLst>
      <p:ext uri="{BB962C8B-B14F-4D97-AF65-F5344CB8AC3E}">
        <p14:creationId xmlns:p14="http://schemas.microsoft.com/office/powerpoint/2010/main" val="30827372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المحاور الرئيسية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لاستراتيجية الوطنية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لصحة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887719991"/>
              </p:ext>
            </p:extLst>
          </p:nvPr>
        </p:nvGraphicFramePr>
        <p:xfrm>
          <a:off x="500743" y="1393359"/>
          <a:ext cx="11016343" cy="5118273"/>
        </p:xfrm>
        <a:graphic>
          <a:graphicData uri="http://schemas.openxmlformats.org/drawingml/2006/table">
            <a:tbl>
              <a:tblPr rtl="1" firstRow="1" firstCol="1" bandRow="1">
                <a:tableStyleId>{BDBED569-4797-4DF1-A0F4-6AAB3CD982D8}</a:tableStyleId>
              </a:tblPr>
              <a:tblGrid>
                <a:gridCol w="879075"/>
                <a:gridCol w="10137268"/>
              </a:tblGrid>
              <a:tr h="568697">
                <a:tc>
                  <a:txBody>
                    <a:bodyPr/>
                    <a:lstStyle/>
                    <a:p>
                      <a:pPr marL="457200" algn="r" rtl="1">
                        <a:lnSpc>
                          <a:spcPct val="100000"/>
                        </a:lnSpc>
                        <a:spcAft>
                          <a:spcPts val="0"/>
                        </a:spcAft>
                      </a:pPr>
                      <a:r>
                        <a:rPr lang="ar-LY" sz="2800" dirty="0" smtClean="0">
                          <a:effectLst/>
                          <a:latin typeface="+mn-lt"/>
                          <a:ea typeface="+mn-ea"/>
                          <a:cs typeface="+mn-cs"/>
                        </a:rPr>
                        <a:t>1</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SA" sz="2800" b="1" dirty="0">
                          <a:effectLst/>
                        </a:rPr>
                        <a:t>الحوكمة </a:t>
                      </a:r>
                      <a:r>
                        <a:rPr lang="ar-SA" sz="2800" b="1" dirty="0" smtClean="0">
                          <a:effectLst/>
                        </a:rPr>
                        <a:t>و</a:t>
                      </a:r>
                      <a:r>
                        <a:rPr lang="ar-LY" sz="2800" b="1" dirty="0" smtClean="0">
                          <a:effectLst/>
                        </a:rPr>
                        <a:t>التحول إلى</a:t>
                      </a:r>
                      <a:r>
                        <a:rPr lang="ar-SA" sz="2800" b="1" dirty="0" smtClean="0">
                          <a:effectLst/>
                        </a:rPr>
                        <a:t> </a:t>
                      </a:r>
                      <a:r>
                        <a:rPr lang="ar-SA" sz="2800" b="1" dirty="0">
                          <a:effectLst/>
                        </a:rPr>
                        <a:t>اللامركزية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568697">
                <a:tc>
                  <a:txBody>
                    <a:bodyPr/>
                    <a:lstStyle/>
                    <a:p>
                      <a:pPr marL="457200" algn="r" rtl="1">
                        <a:lnSpc>
                          <a:spcPct val="100000"/>
                        </a:lnSpc>
                        <a:spcAft>
                          <a:spcPts val="0"/>
                        </a:spcAft>
                      </a:pPr>
                      <a:r>
                        <a:rPr lang="ar-EG" sz="2800" dirty="0">
                          <a:effectLst/>
                        </a:rPr>
                        <a:t>2</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a:effectLst/>
                        </a:rPr>
                        <a:t>تمويل النظام الصحي</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568697">
                <a:tc>
                  <a:txBody>
                    <a:bodyPr/>
                    <a:lstStyle/>
                    <a:p>
                      <a:pPr marL="457200" algn="r" rtl="1">
                        <a:lnSpc>
                          <a:spcPct val="100000"/>
                        </a:lnSpc>
                        <a:spcAft>
                          <a:spcPts val="0"/>
                        </a:spcAft>
                      </a:pPr>
                      <a:r>
                        <a:rPr lang="ar-EG" sz="2800" dirty="0">
                          <a:effectLst/>
                        </a:rPr>
                        <a:t>3</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smtClean="0">
                          <a:effectLst/>
                        </a:rPr>
                        <a:t>المنتجات </a:t>
                      </a:r>
                      <a:r>
                        <a:rPr lang="ar-EG" sz="2800" b="1" dirty="0">
                          <a:effectLst/>
                        </a:rPr>
                        <a:t>الطبية </a:t>
                      </a:r>
                      <a:r>
                        <a:rPr lang="ar-EG" sz="2800" b="1" u="none" dirty="0" smtClean="0">
                          <a:effectLst/>
                        </a:rPr>
                        <a:t>والتطعيمات</a:t>
                      </a:r>
                      <a:r>
                        <a:rPr lang="ar-LY" sz="2800" b="1" u="none" baseline="0" dirty="0" smtClean="0">
                          <a:effectLst/>
                        </a:rPr>
                        <a:t> </a:t>
                      </a:r>
                      <a:r>
                        <a:rPr lang="ar-EG" sz="2800" b="1" u="none" dirty="0" smtClean="0">
                          <a:effectLst/>
                        </a:rPr>
                        <a:t>و</a:t>
                      </a:r>
                      <a:r>
                        <a:rPr lang="ar-EG" sz="2800" b="1" dirty="0" smtClean="0">
                          <a:effectLst/>
                        </a:rPr>
                        <a:t>التقني</a:t>
                      </a:r>
                      <a:r>
                        <a:rPr lang="ar-EG" sz="2800" b="1" strike="sngStrike" dirty="0" smtClean="0">
                          <a:effectLst/>
                        </a:rPr>
                        <a:t>ات</a:t>
                      </a:r>
                      <a:r>
                        <a:rPr lang="ar-EG" sz="2800" b="1" dirty="0" smtClean="0">
                          <a:effectLst/>
                        </a:rPr>
                        <a:t> </a:t>
                      </a:r>
                      <a:r>
                        <a:rPr lang="ar-EG" sz="2800" b="1" dirty="0">
                          <a:effectLst/>
                        </a:rPr>
                        <a:t>الصحية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r>
              <a:tr h="568697">
                <a:tc>
                  <a:txBody>
                    <a:bodyPr/>
                    <a:lstStyle/>
                    <a:p>
                      <a:pPr marL="457200" algn="r" rtl="1">
                        <a:lnSpc>
                          <a:spcPct val="100000"/>
                        </a:lnSpc>
                        <a:spcAft>
                          <a:spcPts val="0"/>
                        </a:spcAft>
                      </a:pPr>
                      <a:r>
                        <a:rPr lang="ar-EG" sz="2800" dirty="0">
                          <a:effectLst/>
                        </a:rPr>
                        <a:t>4</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a:effectLst/>
                        </a:rPr>
                        <a:t>الموارد البشرية الصحية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568697">
                <a:tc>
                  <a:txBody>
                    <a:bodyPr/>
                    <a:lstStyle/>
                    <a:p>
                      <a:pPr marL="457200" algn="r" rtl="1">
                        <a:lnSpc>
                          <a:spcPct val="100000"/>
                        </a:lnSpc>
                        <a:spcAft>
                          <a:spcPts val="0"/>
                        </a:spcAft>
                      </a:pPr>
                      <a:r>
                        <a:rPr lang="ar-EG" sz="2800" dirty="0">
                          <a:effectLst/>
                        </a:rPr>
                        <a:t>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SA" sz="2800" b="1" dirty="0">
                          <a:effectLst/>
                        </a:rPr>
                        <a:t>إدارة المعرفة ونظم المعلومات الصحية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568697">
                <a:tc>
                  <a:txBody>
                    <a:bodyPr/>
                    <a:lstStyle/>
                    <a:p>
                      <a:pPr marL="457200" algn="r" rtl="1">
                        <a:lnSpc>
                          <a:spcPct val="100000"/>
                        </a:lnSpc>
                        <a:spcAft>
                          <a:spcPts val="0"/>
                        </a:spcAft>
                      </a:pPr>
                      <a:r>
                        <a:rPr lang="ar-EG" sz="2800" dirty="0">
                          <a:effectLst/>
                        </a:rPr>
                        <a:t>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SA" sz="2800" b="1" dirty="0">
                          <a:effectLst/>
                        </a:rPr>
                        <a:t>التغطية الصحية </a:t>
                      </a:r>
                      <a:r>
                        <a:rPr lang="ar-SA" sz="2800" b="1" dirty="0" smtClean="0">
                          <a:effectLst/>
                        </a:rPr>
                        <a:t>الشاملة</a:t>
                      </a:r>
                      <a:r>
                        <a:rPr lang="ar-LY" sz="2800" b="1" dirty="0" smtClean="0">
                          <a:effectLst/>
                        </a:rPr>
                        <a:t> (تقديم الخدمة)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r>
              <a:tr h="568697">
                <a:tc>
                  <a:txBody>
                    <a:bodyPr/>
                    <a:lstStyle/>
                    <a:p>
                      <a:pPr marL="457200" algn="r" rtl="1">
                        <a:lnSpc>
                          <a:spcPct val="100000"/>
                        </a:lnSpc>
                        <a:spcAft>
                          <a:spcPts val="0"/>
                        </a:spcAft>
                      </a:pPr>
                      <a:r>
                        <a:rPr lang="ar-EG" sz="2800" dirty="0">
                          <a:effectLst/>
                        </a:rPr>
                        <a:t>7</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a:effectLst/>
                        </a:rPr>
                        <a:t>الاستعداد والتأهب والاستجابة للطوارئ</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r>
              <a:tr h="568697">
                <a:tc>
                  <a:txBody>
                    <a:bodyPr/>
                    <a:lstStyle/>
                    <a:p>
                      <a:pPr marL="457200" algn="r" rtl="1">
                        <a:lnSpc>
                          <a:spcPct val="100000"/>
                        </a:lnSpc>
                        <a:spcAft>
                          <a:spcPts val="0"/>
                        </a:spcAft>
                      </a:pPr>
                      <a:r>
                        <a:rPr lang="ar-EG" sz="2800" dirty="0">
                          <a:effectLst/>
                        </a:rPr>
                        <a:t>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EG" sz="2800" b="1" dirty="0">
                          <a:effectLst/>
                        </a:rPr>
                        <a:t>المحددات الصحية وعبء المراضة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568697">
                <a:tc>
                  <a:txBody>
                    <a:bodyPr/>
                    <a:lstStyle/>
                    <a:p>
                      <a:pPr marL="457200" algn="r" rtl="1">
                        <a:lnSpc>
                          <a:spcPct val="100000"/>
                        </a:lnSpc>
                        <a:spcAft>
                          <a:spcPts val="0"/>
                        </a:spcAft>
                      </a:pPr>
                      <a:r>
                        <a:rPr lang="ar-EG" sz="2800" dirty="0">
                          <a:effectLst/>
                        </a:rPr>
                        <a:t>9</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FF"/>
                    </a:solidFill>
                  </a:tcPr>
                </a:tc>
                <a:tc>
                  <a:txBody>
                    <a:bodyPr/>
                    <a:lstStyle/>
                    <a:p>
                      <a:pPr marL="457200" algn="ctr" rtl="1">
                        <a:lnSpc>
                          <a:spcPct val="100000"/>
                        </a:lnSpc>
                        <a:spcAft>
                          <a:spcPts val="0"/>
                        </a:spcAft>
                      </a:pPr>
                      <a:r>
                        <a:rPr lang="ar-LY" sz="2800" b="1" dirty="0" smtClean="0">
                          <a:effectLst/>
                        </a:rPr>
                        <a:t>الصحة وأهداف التنمية</a:t>
                      </a:r>
                      <a:r>
                        <a:rPr lang="ar-EG" sz="2800" b="1" dirty="0" smtClean="0">
                          <a:effectLst/>
                        </a:rPr>
                        <a:t> </a:t>
                      </a:r>
                      <a:r>
                        <a:rPr lang="ar-EG" sz="2800" b="1" dirty="0">
                          <a:effectLst/>
                        </a:rPr>
                        <a:t>المستدامة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val="36591145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الاستراتيجية </a:t>
            </a:r>
            <a:r>
              <a:rPr lang="ar-LY" b="1" dirty="0" smtClean="0">
                <a:solidFill>
                  <a:schemeClr val="bg1"/>
                </a:solidFill>
                <a:effectLst>
                  <a:outerShdw blurRad="38100" dist="38100" dir="2700000" algn="tl">
                    <a:srgbClr val="000000">
                      <a:alpha val="43137"/>
                    </a:srgbClr>
                  </a:outerShdw>
                </a:effectLst>
              </a:rPr>
              <a:t>الوطنية </a:t>
            </a:r>
            <a:r>
              <a:rPr lang="ar-LY" b="1" dirty="0">
                <a:solidFill>
                  <a:schemeClr val="bg1"/>
                </a:solidFill>
                <a:effectLst>
                  <a:outerShdw blurRad="38100" dist="38100" dir="2700000" algn="tl">
                    <a:srgbClr val="000000">
                      <a:alpha val="43137"/>
                    </a:srgbClr>
                  </a:outerShdw>
                </a:effectLst>
              </a:rPr>
              <a:t>ل</a:t>
            </a:r>
            <a:r>
              <a:rPr lang="ar-LY" b="1" dirty="0" smtClean="0">
                <a:solidFill>
                  <a:schemeClr val="bg1"/>
                </a:solidFill>
                <a:effectLst>
                  <a:outerShdw blurRad="38100" dist="38100" dir="2700000" algn="tl">
                    <a:srgbClr val="000000">
                      <a:alpha val="43137"/>
                    </a:srgbClr>
                  </a:outerShdw>
                </a:effectLst>
              </a:rPr>
              <a:t>لصحة</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pic>
        <p:nvPicPr>
          <p:cNvPr id="8"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04990" y="1614400"/>
            <a:ext cx="8352927" cy="4512749"/>
          </a:xfrm>
        </p:spPr>
      </p:pic>
    </p:spTree>
    <p:extLst>
      <p:ext uri="{BB962C8B-B14F-4D97-AF65-F5344CB8AC3E}">
        <p14:creationId xmlns:p14="http://schemas.microsoft.com/office/powerpoint/2010/main" val="38858070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2" name="Title 1"/>
          <p:cNvSpPr>
            <a:spLocks noGrp="1"/>
          </p:cNvSpPr>
          <p:nvPr>
            <p:ph type="ctrTitle"/>
          </p:nvPr>
        </p:nvSpPr>
        <p:spPr>
          <a:xfrm>
            <a:off x="195944" y="1122219"/>
            <a:ext cx="11829802" cy="1316182"/>
          </a:xfrm>
          <a:solidFill>
            <a:schemeClr val="tx1">
              <a:lumMod val="50000"/>
              <a:lumOff val="50000"/>
            </a:schemeClr>
          </a:solidFill>
          <a:ln w="76200">
            <a:solidFill>
              <a:schemeClr val="accent1"/>
            </a:solidFill>
          </a:ln>
        </p:spPr>
        <p:txBody>
          <a:bodyPr>
            <a:normAutofit/>
          </a:bodyPr>
          <a:lstStyle/>
          <a:p>
            <a:pPr>
              <a:lnSpc>
                <a:spcPct val="100000"/>
              </a:lnSpc>
            </a:pPr>
            <a:r>
              <a:rPr lang="ar-LY" sz="6800" b="1" dirty="0" smtClean="0">
                <a:solidFill>
                  <a:schemeClr val="bg1"/>
                </a:solidFill>
                <a:effectLst>
                  <a:outerShdw blurRad="38100" dist="38100" dir="2700000" algn="tl">
                    <a:srgbClr val="000000">
                      <a:alpha val="43137"/>
                    </a:srgbClr>
                  </a:outerShdw>
                </a:effectLst>
              </a:rPr>
              <a:t>ملامح الاستراتيجية الوطنية للصحة - ليبيا</a:t>
            </a:r>
            <a:endParaRPr lang="ar-LY" sz="68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093517"/>
            <a:ext cx="9144000" cy="702623"/>
          </a:xfrm>
          <a:solidFill>
            <a:schemeClr val="tx2">
              <a:lumMod val="20000"/>
              <a:lumOff val="80000"/>
            </a:schemeClr>
          </a:solidFill>
          <a:ln w="76200">
            <a:solidFill>
              <a:schemeClr val="tx1"/>
            </a:solidFill>
          </a:ln>
        </p:spPr>
        <p:txBody>
          <a:bodyPr>
            <a:normAutofit/>
          </a:bodyPr>
          <a:lstStyle/>
          <a:p>
            <a:r>
              <a:rPr lang="ar-LY" sz="4000" b="1" dirty="0" smtClean="0"/>
              <a:t>د. خالد عبد الحفيظ المغبوب</a:t>
            </a:r>
            <a:endParaRPr lang="ar-LY" sz="4000" b="1" dirty="0"/>
          </a:p>
        </p:txBody>
      </p:sp>
      <p:sp>
        <p:nvSpPr>
          <p:cNvPr id="4" name="Subtitle 2"/>
          <p:cNvSpPr txBox="1">
            <a:spLocks/>
          </p:cNvSpPr>
          <p:nvPr/>
        </p:nvSpPr>
        <p:spPr>
          <a:xfrm>
            <a:off x="3519051" y="4378024"/>
            <a:ext cx="5153891" cy="1468581"/>
          </a:xfrm>
          <a:prstGeom prst="rect">
            <a:avLst/>
          </a:prstGeom>
          <a:solidFill>
            <a:schemeClr val="accent6">
              <a:lumMod val="20000"/>
              <a:lumOff val="80000"/>
            </a:schemeClr>
          </a:solidFill>
          <a:ln w="76200">
            <a:solidFill>
              <a:schemeClr val="accent5">
                <a:lumMod val="50000"/>
              </a:schemeClr>
            </a:solidFill>
          </a:ln>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LY" b="1" dirty="0" smtClean="0"/>
              <a:t>ورشة عمل الاستراتيجية الوطنية لصحة</a:t>
            </a:r>
          </a:p>
          <a:p>
            <a:r>
              <a:rPr lang="ar-LY" b="1" dirty="0" smtClean="0">
                <a:solidFill>
                  <a:srgbClr val="0070C0"/>
                </a:solidFill>
              </a:rPr>
              <a:t>المركز الوطني لتطوير النظام الصحي</a:t>
            </a:r>
          </a:p>
          <a:p>
            <a:r>
              <a:rPr lang="ar-LY" sz="2000" b="1" dirty="0" smtClean="0"/>
              <a:t>طرابلس - 30 سبتمبر 2021</a:t>
            </a:r>
            <a:endParaRPr lang="ar-LY" sz="2000" b="1" dirty="0"/>
          </a:p>
        </p:txBody>
      </p:sp>
      <p:sp>
        <p:nvSpPr>
          <p:cNvPr id="6" name="Subtitle 2"/>
          <p:cNvSpPr txBox="1">
            <a:spLocks/>
          </p:cNvSpPr>
          <p:nvPr/>
        </p:nvSpPr>
        <p:spPr>
          <a:xfrm>
            <a:off x="1526272" y="5971307"/>
            <a:ext cx="9144000" cy="762002"/>
          </a:xfrm>
          <a:prstGeom prst="rect">
            <a:avLst/>
          </a:prstGeom>
          <a:solidFill>
            <a:schemeClr val="accent4">
              <a:lumMod val="20000"/>
              <a:lumOff val="80000"/>
            </a:schemeClr>
          </a:solidFill>
          <a:ln w="57150">
            <a:solidFill>
              <a:srgbClr val="002060"/>
            </a:solidFill>
          </a:ln>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LY" sz="5400" b="1" dirty="0" smtClean="0">
                <a:solidFill>
                  <a:schemeClr val="accent5">
                    <a:lumMod val="50000"/>
                  </a:schemeClr>
                </a:solidFill>
                <a:effectLst>
                  <a:outerShdw blurRad="38100" dist="38100" dir="2700000" algn="tl">
                    <a:srgbClr val="000000">
                      <a:alpha val="43137"/>
                    </a:srgbClr>
                  </a:outerShdw>
                </a:effectLst>
              </a:rPr>
              <a:t>شكــــراً علـى حســــن الاستمــــاع</a:t>
            </a:r>
            <a:endParaRPr lang="ar-LY" sz="54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51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الوضــــع القائــــــم</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702019100"/>
              </p:ext>
            </p:extLst>
          </p:nvPr>
        </p:nvGraphicFramePr>
        <p:xfrm>
          <a:off x="177421" y="1120451"/>
          <a:ext cx="11832609" cy="5775960"/>
        </p:xfrm>
        <a:graphic>
          <a:graphicData uri="http://schemas.openxmlformats.org/drawingml/2006/table">
            <a:tbl>
              <a:tblPr rtl="1" firstRow="1" firstCol="1" bandRow="1"/>
              <a:tblGrid>
                <a:gridCol w="3967242"/>
                <a:gridCol w="7865367"/>
              </a:tblGrid>
              <a:tr h="5381478">
                <a:tc>
                  <a:txBody>
                    <a:bodyPr/>
                    <a:lstStyle/>
                    <a:p>
                      <a:pPr algn="ctr" rtl="1">
                        <a:lnSpc>
                          <a:spcPct val="100000"/>
                        </a:lnSpc>
                        <a:spcAft>
                          <a:spcPts val="1000"/>
                        </a:spcAft>
                      </a:pPr>
                      <a:r>
                        <a:rPr lang="ar-SA" sz="1200" b="1" u="sng" dirty="0" smtClean="0">
                          <a:effectLst/>
                        </a:rPr>
                        <a:t>م</a:t>
                      </a:r>
                      <a:r>
                        <a:rPr lang="ar-SA" sz="1400" b="1" u="sng" dirty="0" smtClean="0">
                          <a:effectLst/>
                        </a:rPr>
                        <a:t>ــواطن القـــوة</a:t>
                      </a:r>
                      <a:r>
                        <a:rPr lang="ar-SA" sz="1400" b="1" u="none" strike="noStrike" dirty="0">
                          <a:effectLst/>
                        </a:rPr>
                        <a:t> </a:t>
                      </a:r>
                      <a:endParaRPr lang="en-US" sz="1400" b="1" dirty="0">
                        <a:effectLst/>
                      </a:endParaRPr>
                    </a:p>
                    <a:p>
                      <a:pPr marL="342900" marR="36195" lvl="0" indent="-342900" algn="r" rtl="1">
                        <a:lnSpc>
                          <a:spcPct val="100000"/>
                        </a:lnSpc>
                        <a:spcAft>
                          <a:spcPts val="0"/>
                        </a:spcAft>
                        <a:buFont typeface="Symbol" panose="05050102010706020507" pitchFamily="18" charset="2"/>
                        <a:buChar char=""/>
                      </a:pPr>
                      <a:r>
                        <a:rPr lang="ar-SA" sz="1200" dirty="0">
                          <a:effectLst/>
                        </a:rPr>
                        <a:t>قيادة داعمة لتحقيق رؤية ورسالة الوزارة والتطوير والتغيير الايجابي.</a:t>
                      </a:r>
                      <a:endParaRPr lang="en-US" sz="1200" dirty="0">
                        <a:effectLst/>
                      </a:endParaRPr>
                    </a:p>
                    <a:p>
                      <a:pPr marL="342900" marR="36195" lvl="0" indent="-342900" algn="r" rtl="1">
                        <a:lnSpc>
                          <a:spcPct val="100000"/>
                        </a:lnSpc>
                        <a:spcAft>
                          <a:spcPts val="0"/>
                        </a:spcAft>
                        <a:buFont typeface="Symbol" panose="05050102010706020507" pitchFamily="18" charset="2"/>
                        <a:buChar char=""/>
                      </a:pPr>
                      <a:r>
                        <a:rPr lang="ar-SA" sz="1200" dirty="0">
                          <a:effectLst/>
                        </a:rPr>
                        <a:t>وجود المركز الوطني لتطوير النظام الصحي  ومركز المعلومات والتوثيق.</a:t>
                      </a:r>
                      <a:endParaRPr lang="en-US" sz="1200" dirty="0">
                        <a:effectLst/>
                      </a:endParaRPr>
                    </a:p>
                    <a:p>
                      <a:pPr marL="342900" marR="36195" lvl="0" indent="-342900" algn="r" rtl="1">
                        <a:lnSpc>
                          <a:spcPct val="100000"/>
                        </a:lnSpc>
                        <a:spcAft>
                          <a:spcPts val="1000"/>
                        </a:spcAft>
                        <a:buFont typeface="Symbol" panose="05050102010706020507" pitchFamily="18" charset="2"/>
                        <a:buChar char=""/>
                      </a:pPr>
                      <a:r>
                        <a:rPr lang="ar-SA" sz="1200" dirty="0">
                          <a:effectLst/>
                        </a:rPr>
                        <a:t>توفر البيئة التشريعية الداعمة لدور الوزارة وقيادتها </a:t>
                      </a:r>
                      <a:r>
                        <a:rPr lang="ar-SA" sz="1200" dirty="0" smtClean="0">
                          <a:effectLst/>
                        </a:rPr>
                        <a:t>للنظام</a:t>
                      </a:r>
                      <a:r>
                        <a:rPr lang="ar-LY" sz="1200" baseline="0" dirty="0" smtClean="0">
                          <a:effectLst/>
                        </a:rPr>
                        <a:t> </a:t>
                      </a:r>
                      <a:r>
                        <a:rPr lang="ar-SA" sz="1200" dirty="0" smtClean="0">
                          <a:effectLst/>
                        </a:rPr>
                        <a:t>الصحي </a:t>
                      </a:r>
                      <a:r>
                        <a:rPr lang="ar-SA" sz="1200" dirty="0">
                          <a:effectLst/>
                        </a:rPr>
                        <a:t>والمتمثلة في القوانين والأنظمة والتعليمات النافذة وعلى </a:t>
                      </a:r>
                      <a:r>
                        <a:rPr lang="ar-SA" sz="1200" dirty="0" smtClean="0">
                          <a:effectLst/>
                        </a:rPr>
                        <a:t>رأسها</a:t>
                      </a:r>
                      <a:r>
                        <a:rPr lang="ar-LY" sz="1200" baseline="0" dirty="0" smtClean="0">
                          <a:effectLst/>
                        </a:rPr>
                        <a:t> </a:t>
                      </a:r>
                      <a:r>
                        <a:rPr lang="ar-SA" sz="1200" dirty="0" smtClean="0">
                          <a:effectLst/>
                        </a:rPr>
                        <a:t>القانون </a:t>
                      </a:r>
                      <a:r>
                        <a:rPr lang="ar-SA" sz="1200" dirty="0">
                          <a:effectLst/>
                        </a:rPr>
                        <a:t>الصحي .</a:t>
                      </a:r>
                      <a:endParaRPr lang="en-US" sz="1200" dirty="0">
                        <a:effectLst/>
                      </a:endParaRPr>
                    </a:p>
                    <a:p>
                      <a:pPr marL="171450" indent="-171450" algn="r" rtl="1">
                        <a:lnSpc>
                          <a:spcPct val="100000"/>
                        </a:lnSpc>
                        <a:spcAft>
                          <a:spcPts val="1000"/>
                        </a:spcAft>
                        <a:buFont typeface="Arial" panose="020B0604020202020204" pitchFamily="34" charset="0"/>
                        <a:buChar char="•"/>
                      </a:pPr>
                      <a:r>
                        <a:rPr lang="ar-SA" sz="1200" dirty="0">
                          <a:effectLst/>
                        </a:rPr>
                        <a:t>تبنت الوزارة مبادرة الرعاية الصحية الأولية (الصحة للجميع)  منذ إعلانها من قبل منظمة الصحة العالمية في مؤتمر </a:t>
                      </a:r>
                      <a:r>
                        <a:rPr lang="ar-SA" sz="1200" dirty="0" smtClean="0">
                          <a:effectLst/>
                        </a:rPr>
                        <a:t>ألم</a:t>
                      </a:r>
                      <a:r>
                        <a:rPr lang="ar-LY" sz="1200" dirty="0" smtClean="0">
                          <a:effectLst/>
                        </a:rPr>
                        <a:t>آ</a:t>
                      </a:r>
                      <a:r>
                        <a:rPr lang="ar-SA" sz="1200" dirty="0" smtClean="0">
                          <a:effectLst/>
                        </a:rPr>
                        <a:t>تا </a:t>
                      </a:r>
                      <a:r>
                        <a:rPr lang="ar-SA" sz="1200" dirty="0">
                          <a:effectLst/>
                        </a:rPr>
                        <a:t>عام ( </a:t>
                      </a:r>
                      <a:r>
                        <a:rPr lang="en-US" sz="1200" dirty="0">
                          <a:effectLst/>
                        </a:rPr>
                        <a:t> 1978</a:t>
                      </a:r>
                      <a:r>
                        <a:rPr lang="ar-SA" sz="1200" dirty="0">
                          <a:effectLst/>
                        </a:rPr>
                        <a:t>م)</a:t>
                      </a:r>
                      <a:endParaRPr lang="en-US" sz="1200" dirty="0">
                        <a:effectLst/>
                      </a:endParaRPr>
                    </a:p>
                    <a:p>
                      <a:pPr marL="342900" marR="36195" lvl="0" indent="-342900" algn="r" rtl="1">
                        <a:lnSpc>
                          <a:spcPct val="100000"/>
                        </a:lnSpc>
                        <a:spcAft>
                          <a:spcPts val="1000"/>
                        </a:spcAft>
                        <a:buFont typeface="Symbol" panose="05050102010706020507" pitchFamily="18" charset="2"/>
                        <a:buChar char=""/>
                      </a:pPr>
                      <a:r>
                        <a:rPr lang="ar-SA" sz="1200" dirty="0">
                          <a:effectLst/>
                        </a:rPr>
                        <a:t>توفر الشبكة الواسعة من المرافق الصحية : المراكز الصحية والمستشفيات التابعة للوزارة لكافة التجمعات السكانية والمناطق.</a:t>
                      </a:r>
                      <a:endParaRPr lang="en-US" sz="1200" dirty="0">
                        <a:effectLst/>
                      </a:endParaRPr>
                    </a:p>
                    <a:p>
                      <a:pPr algn="r" rtl="1">
                        <a:lnSpc>
                          <a:spcPct val="100000"/>
                        </a:lnSpc>
                        <a:spcAft>
                          <a:spcPts val="1000"/>
                        </a:spcAft>
                      </a:pPr>
                      <a:r>
                        <a:rPr lang="en-US" sz="1200" dirty="0">
                          <a:effectLst/>
                        </a:rPr>
                        <a:t> </a:t>
                      </a:r>
                    </a:p>
                    <a:p>
                      <a:pPr marL="342900" marR="36195" lvl="0" indent="-342900" algn="r" rtl="1">
                        <a:lnSpc>
                          <a:spcPct val="100000"/>
                        </a:lnSpc>
                        <a:spcAft>
                          <a:spcPts val="0"/>
                        </a:spcAft>
                        <a:buFont typeface="Symbol" panose="05050102010706020507" pitchFamily="18" charset="2"/>
                        <a:buChar char=""/>
                      </a:pPr>
                      <a:r>
                        <a:rPr lang="ar-SA" sz="1200" dirty="0">
                          <a:effectLst/>
                        </a:rPr>
                        <a:t>تقديم خدمات صحية شاملة لجميع المستويات</a:t>
                      </a:r>
                      <a:r>
                        <a:rPr lang="en-US" sz="1200" dirty="0">
                          <a:effectLst/>
                        </a:rPr>
                        <a:t> ) </a:t>
                      </a:r>
                      <a:r>
                        <a:rPr lang="ar-SA" sz="1200" dirty="0">
                          <a:effectLst/>
                        </a:rPr>
                        <a:t>الأولية والثانية والثالثه) </a:t>
                      </a:r>
                      <a:endParaRPr lang="en-US" sz="1200" dirty="0">
                        <a:effectLst/>
                      </a:endParaRPr>
                    </a:p>
                    <a:p>
                      <a:pPr marL="342900" marR="36195" lvl="0" indent="-342900" algn="r" rtl="1">
                        <a:lnSpc>
                          <a:spcPct val="100000"/>
                        </a:lnSpc>
                        <a:spcAft>
                          <a:spcPts val="0"/>
                        </a:spcAft>
                        <a:buFont typeface="Symbol" panose="05050102010706020507" pitchFamily="18" charset="2"/>
                        <a:buChar char=""/>
                      </a:pPr>
                      <a:r>
                        <a:rPr lang="ar-SA" sz="1200" dirty="0">
                          <a:effectLst/>
                        </a:rPr>
                        <a:t>وجود بنية تحتية جيدة وتكنولوجيا طبية حديثة في مجالات الخدمات التشخيصية و العلاجية والتأهيلية.</a:t>
                      </a:r>
                      <a:endParaRPr lang="en-US" sz="1200" dirty="0">
                        <a:effectLst/>
                      </a:endParaRPr>
                    </a:p>
                    <a:p>
                      <a:pPr marL="342900" marR="36195" lvl="0" indent="-342900" algn="r" rtl="1">
                        <a:lnSpc>
                          <a:spcPct val="100000"/>
                        </a:lnSpc>
                        <a:spcAft>
                          <a:spcPts val="0"/>
                        </a:spcAft>
                        <a:buFont typeface="Symbol" panose="05050102010706020507" pitchFamily="18" charset="2"/>
                        <a:buChar char=""/>
                      </a:pPr>
                      <a:r>
                        <a:rPr lang="ar-SA" sz="1200" dirty="0">
                          <a:effectLst/>
                        </a:rPr>
                        <a:t>تبني مشروع الصحة الإلكترونية  التوسع في تطبيقه ليشمل جميع المرافق الصحية المستشفيات ومراكز وزارة الصحة</a:t>
                      </a:r>
                      <a:r>
                        <a:rPr lang="en-US" sz="1200" dirty="0">
                          <a:effectLst/>
                        </a:rPr>
                        <a:t>.</a:t>
                      </a:r>
                    </a:p>
                    <a:p>
                      <a:pPr marL="342900" marR="36195" lvl="0" indent="-342900" algn="r" rtl="1">
                        <a:lnSpc>
                          <a:spcPct val="100000"/>
                        </a:lnSpc>
                        <a:spcAft>
                          <a:spcPts val="0"/>
                        </a:spcAft>
                        <a:buFont typeface="Symbol" panose="05050102010706020507" pitchFamily="18" charset="2"/>
                        <a:buChar char=""/>
                      </a:pPr>
                      <a:r>
                        <a:rPr lang="ar-SA" sz="1200" dirty="0">
                          <a:effectLst/>
                        </a:rPr>
                        <a:t>وجود خطط وفرص  لتدريب العناصر الطبية ووالطبية المساعدة وغيرها الصحية في الداخل والخارج.</a:t>
                      </a:r>
                      <a:endParaRPr lang="en-US" sz="1200" dirty="0">
                        <a:effectLst/>
                      </a:endParaRPr>
                    </a:p>
                    <a:p>
                      <a:pPr marL="342900" marR="36195" lvl="0" indent="-342900" algn="r" rtl="1">
                        <a:lnSpc>
                          <a:spcPct val="100000"/>
                        </a:lnSpc>
                        <a:spcAft>
                          <a:spcPts val="0"/>
                        </a:spcAft>
                        <a:buFont typeface="Symbol" panose="05050102010706020507" pitchFamily="18" charset="2"/>
                        <a:buChar char=""/>
                      </a:pPr>
                      <a:r>
                        <a:rPr lang="ar-SA" sz="1200" dirty="0">
                          <a:effectLst/>
                        </a:rPr>
                        <a:t>إنجازات متميزة في مجال الرعاية الصحية الأولية والثانية على المستوى الوطني والإقليمي</a:t>
                      </a:r>
                      <a:endParaRPr lang="en-US" sz="1200" dirty="0">
                        <a:effectLst/>
                      </a:endParaRPr>
                    </a:p>
                    <a:p>
                      <a:pPr marL="342900" marR="36195" lvl="0" indent="-342900" algn="r" rtl="1">
                        <a:lnSpc>
                          <a:spcPct val="100000"/>
                        </a:lnSpc>
                        <a:spcAft>
                          <a:spcPts val="1000"/>
                        </a:spcAft>
                        <a:buFont typeface="Symbol" panose="05050102010706020507" pitchFamily="18" charset="2"/>
                        <a:buChar char=""/>
                      </a:pPr>
                      <a:r>
                        <a:rPr lang="ar-SA" sz="1200" dirty="0">
                          <a:effectLst/>
                        </a:rPr>
                        <a:t>الدعم الشامل لكافة أنواع الخدمات الصحية .</a:t>
                      </a:r>
                      <a:endParaRPr lang="en-US" sz="1200" dirty="0">
                        <a:effectLst/>
                      </a:endParaRPr>
                    </a:p>
                    <a:p>
                      <a:pPr algn="r" rtl="1">
                        <a:lnSpc>
                          <a:spcPct val="100000"/>
                        </a:lnSpc>
                        <a:spcAft>
                          <a:spcPts val="1000"/>
                        </a:spcAft>
                      </a:pPr>
                      <a:r>
                        <a:rPr lang="en-US" sz="1200" dirty="0">
                          <a:effectLst/>
                        </a:rPr>
                        <a:t> </a:t>
                      </a:r>
                    </a:p>
                    <a:p>
                      <a:pPr algn="r" rtl="1">
                        <a:lnSpc>
                          <a:spcPct val="100000"/>
                        </a:lnSpc>
                        <a:spcAft>
                          <a:spcPts val="100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AEB"/>
                    </a:solidFill>
                  </a:tcPr>
                </a:tc>
                <a:tc>
                  <a:txBody>
                    <a:bodyPr/>
                    <a:lstStyle/>
                    <a:p>
                      <a:pPr marL="311150" algn="ctr" rtl="1">
                        <a:lnSpc>
                          <a:spcPct val="100000"/>
                        </a:lnSpc>
                        <a:spcAft>
                          <a:spcPts val="1000"/>
                        </a:spcAft>
                      </a:pPr>
                      <a:r>
                        <a:rPr lang="ar-LY" sz="1200" b="1" u="sng" dirty="0" smtClean="0">
                          <a:effectLst/>
                        </a:rPr>
                        <a:t>مـ</a:t>
                      </a:r>
                      <a:r>
                        <a:rPr lang="ar-SA" sz="1400" b="1" u="sng" dirty="0" smtClean="0">
                          <a:effectLst/>
                        </a:rPr>
                        <a:t>واطــن الضــعف</a:t>
                      </a:r>
                      <a:endParaRPr lang="en-US" sz="1400" b="1" dirty="0">
                        <a:effectLst/>
                      </a:endParaRPr>
                    </a:p>
                    <a:p>
                      <a:pPr marL="342900" marR="36195" lvl="0" indent="-342900" algn="r" rtl="1">
                        <a:lnSpc>
                          <a:spcPct val="100000"/>
                        </a:lnSpc>
                        <a:spcAft>
                          <a:spcPts val="1000"/>
                        </a:spcAft>
                        <a:buFont typeface="Symbol" panose="05050102010706020507" pitchFamily="18" charset="2"/>
                        <a:buChar char=""/>
                      </a:pPr>
                      <a:r>
                        <a:rPr lang="ar-SA" sz="1200" dirty="0">
                          <a:effectLst/>
                        </a:rPr>
                        <a:t>ضعف في تطبيق البرامج الصحية والمتابعة والتقييم.</a:t>
                      </a:r>
                      <a:endParaRPr lang="en-US" sz="1200" dirty="0">
                        <a:effectLst/>
                      </a:endParaRPr>
                    </a:p>
                    <a:p>
                      <a:pPr marL="342900" marR="36195" lvl="0" indent="-342900" algn="r" rtl="1">
                        <a:lnSpc>
                          <a:spcPct val="100000"/>
                        </a:lnSpc>
                        <a:spcAft>
                          <a:spcPts val="1000"/>
                        </a:spcAft>
                        <a:buFont typeface="Symbol" panose="05050102010706020507" pitchFamily="18" charset="2"/>
                        <a:buChar char=""/>
                      </a:pPr>
                      <a:r>
                        <a:rPr lang="ar-SA" sz="1200" dirty="0">
                          <a:effectLst/>
                        </a:rPr>
                        <a:t>الهيكل التنظي الذي لا يواكب ولا يتناسب مع المستجدات والاولويات</a:t>
                      </a:r>
                      <a:endParaRPr lang="en-US" sz="1200" dirty="0">
                        <a:effectLst/>
                      </a:endParaRPr>
                    </a:p>
                    <a:p>
                      <a:pPr marL="342900" marR="36195" lvl="0" indent="-342900" algn="r" rtl="1">
                        <a:lnSpc>
                          <a:spcPct val="100000"/>
                        </a:lnSpc>
                        <a:spcAft>
                          <a:spcPts val="1000"/>
                        </a:spcAft>
                        <a:buFont typeface="Symbol" panose="05050102010706020507" pitchFamily="18" charset="2"/>
                        <a:buChar char=""/>
                      </a:pPr>
                      <a:r>
                        <a:rPr lang="ar-SA" sz="1200" dirty="0">
                          <a:effectLst/>
                        </a:rPr>
                        <a:t>ولا يعكس جميع المهام للوزارة ولا يضمن عدم ازدواجية وتعارض الصلاحيات .</a:t>
                      </a:r>
                      <a:endParaRPr lang="en-US" sz="1200" dirty="0">
                        <a:effectLst/>
                      </a:endParaRPr>
                    </a:p>
                    <a:p>
                      <a:pPr marL="342900" marR="36195" lvl="0" indent="-342900" algn="r" rtl="1">
                        <a:lnSpc>
                          <a:spcPct val="100000"/>
                        </a:lnSpc>
                        <a:spcAft>
                          <a:spcPts val="1000"/>
                        </a:spcAft>
                        <a:buFont typeface="Symbol" panose="05050102010706020507" pitchFamily="18" charset="2"/>
                        <a:buChar char=""/>
                      </a:pPr>
                      <a:r>
                        <a:rPr lang="ar-SA" sz="1200" dirty="0">
                          <a:effectLst/>
                        </a:rPr>
                        <a:t>عدم وجود خطوات إجرائية واضحة لتطبيق اللامركزية .</a:t>
                      </a:r>
                      <a:endParaRPr lang="en-US" sz="1200" dirty="0">
                        <a:effectLst/>
                      </a:endParaRPr>
                    </a:p>
                    <a:p>
                      <a:pPr marL="342900" marR="36195" lvl="0" indent="-342900" algn="r" rtl="1">
                        <a:lnSpc>
                          <a:spcPct val="100000"/>
                        </a:lnSpc>
                        <a:spcAft>
                          <a:spcPts val="1000"/>
                        </a:spcAft>
                        <a:buFont typeface="Symbol" panose="05050102010706020507" pitchFamily="18" charset="2"/>
                        <a:buChar char=""/>
                      </a:pPr>
                      <a:r>
                        <a:rPr lang="ar-SA" sz="1200" dirty="0">
                          <a:effectLst/>
                        </a:rPr>
                        <a:t>ضعف الحوكمة وعدم توفر </a:t>
                      </a:r>
                      <a:r>
                        <a:rPr lang="ar-SA" sz="1200" dirty="0" smtClean="0">
                          <a:effectLst/>
                        </a:rPr>
                        <a:t>ا</a:t>
                      </a:r>
                      <a:r>
                        <a:rPr lang="ar-LY" sz="1200" dirty="0" smtClean="0">
                          <a:effectLst/>
                        </a:rPr>
                        <a:t>لآليات</a:t>
                      </a:r>
                      <a:r>
                        <a:rPr lang="ar-SA" sz="1200" dirty="0" smtClean="0">
                          <a:effectLst/>
                        </a:rPr>
                        <a:t> </a:t>
                      </a:r>
                      <a:r>
                        <a:rPr lang="ar-SA" sz="1200" dirty="0">
                          <a:effectLst/>
                        </a:rPr>
                        <a:t>الفنية والإدارية </a:t>
                      </a:r>
                      <a:r>
                        <a:rPr lang="ar-SA" sz="1200" dirty="0" smtClean="0">
                          <a:effectLst/>
                        </a:rPr>
                        <a:t>ال</a:t>
                      </a:r>
                      <a:r>
                        <a:rPr lang="ar-LY" sz="1200" dirty="0" smtClean="0">
                          <a:effectLst/>
                        </a:rPr>
                        <a:t>قعالة</a:t>
                      </a:r>
                      <a:r>
                        <a:rPr lang="ar-SA" sz="1200" dirty="0" smtClean="0">
                          <a:effectLst/>
                        </a:rPr>
                        <a:t> </a:t>
                      </a:r>
                      <a:r>
                        <a:rPr lang="ar-SA" sz="1200" dirty="0">
                          <a:effectLst/>
                        </a:rPr>
                        <a:t>لمراقبة أداء القطاعات ومدى التزامها في تطبيق التشريعات الصحية النافذة</a:t>
                      </a:r>
                      <a:r>
                        <a:rPr lang="en-US" sz="1200" dirty="0">
                          <a:effectLst/>
                        </a:rPr>
                        <a:t> </a:t>
                      </a:r>
                    </a:p>
                    <a:p>
                      <a:pPr marL="342900" marR="36195" lvl="0" indent="-342900" algn="just" rtl="1">
                        <a:lnSpc>
                          <a:spcPct val="100000"/>
                        </a:lnSpc>
                        <a:spcAft>
                          <a:spcPts val="1000"/>
                        </a:spcAft>
                        <a:buFont typeface="Symbol" panose="05050102010706020507" pitchFamily="18" charset="2"/>
                        <a:buChar char=""/>
                      </a:pPr>
                      <a:r>
                        <a:rPr lang="ar-SA" sz="1200" dirty="0">
                          <a:effectLst/>
                        </a:rPr>
                        <a:t>الحاجةالى تطويرالقوانين والأنظمة المالية المعمول بها</a:t>
                      </a:r>
                      <a:r>
                        <a:rPr lang="en-US" sz="1200" dirty="0">
                          <a:effectLst/>
                        </a:rPr>
                        <a:t>. </a:t>
                      </a:r>
                    </a:p>
                    <a:p>
                      <a:pPr marL="342900" marR="36195" lvl="0" indent="-342900" algn="just" rtl="1">
                        <a:lnSpc>
                          <a:spcPct val="100000"/>
                        </a:lnSpc>
                        <a:spcAft>
                          <a:spcPts val="1000"/>
                        </a:spcAft>
                        <a:buFont typeface="Symbol" panose="05050102010706020507" pitchFamily="18" charset="2"/>
                        <a:buChar char=""/>
                      </a:pPr>
                      <a:r>
                        <a:rPr lang="ar-LY" sz="1200" dirty="0" smtClean="0">
                          <a:effectLst/>
                        </a:rPr>
                        <a:t>عدم</a:t>
                      </a:r>
                      <a:r>
                        <a:rPr lang="ar-LY" sz="1200" baseline="0" dirty="0" smtClean="0">
                          <a:effectLst/>
                        </a:rPr>
                        <a:t> تنظيم</a:t>
                      </a:r>
                      <a:r>
                        <a:rPr lang="ar-SA" sz="1200" dirty="0" smtClean="0">
                          <a:effectLst/>
                        </a:rPr>
                        <a:t> </a:t>
                      </a:r>
                      <a:r>
                        <a:rPr lang="ar-SA" sz="1200" dirty="0">
                          <a:effectLst/>
                        </a:rPr>
                        <a:t>القطاع الخاص وعدم </a:t>
                      </a:r>
                      <a:r>
                        <a:rPr lang="ar-SA" sz="1200" dirty="0" smtClean="0">
                          <a:effectLst/>
                        </a:rPr>
                        <a:t>تطبي</a:t>
                      </a:r>
                      <a:r>
                        <a:rPr lang="ar-LY" sz="1200" dirty="0" smtClean="0">
                          <a:effectLst/>
                        </a:rPr>
                        <a:t>قه</a:t>
                      </a:r>
                      <a:r>
                        <a:rPr lang="ar-SA" sz="1200" dirty="0" smtClean="0">
                          <a:effectLst/>
                        </a:rPr>
                        <a:t> </a:t>
                      </a:r>
                      <a:r>
                        <a:rPr lang="ar-SA" sz="1200" dirty="0">
                          <a:effectLst/>
                        </a:rPr>
                        <a:t>لمعايير الجودة في تقديم </a:t>
                      </a:r>
                      <a:r>
                        <a:rPr lang="ar-LY" sz="1200" dirty="0" smtClean="0">
                          <a:effectLst/>
                        </a:rPr>
                        <a:t>ال</a:t>
                      </a:r>
                      <a:r>
                        <a:rPr lang="ar-SA" sz="1200" dirty="0" smtClean="0">
                          <a:effectLst/>
                        </a:rPr>
                        <a:t>خدمات </a:t>
                      </a:r>
                      <a:r>
                        <a:rPr lang="ar-SA" sz="1200" dirty="0">
                          <a:effectLst/>
                        </a:rPr>
                        <a:t>والتركيز على الخدمات العلاجية وعدم وجود برامج الرعاية الصحية الأولية مقارنة بالقطاع العام.</a:t>
                      </a:r>
                      <a:endParaRPr lang="en-US" sz="1200" dirty="0">
                        <a:effectLst/>
                      </a:endParaRPr>
                    </a:p>
                    <a:p>
                      <a:pPr marL="342900" marR="36195" lvl="0" indent="-342900" algn="just" rtl="1">
                        <a:lnSpc>
                          <a:spcPct val="100000"/>
                        </a:lnSpc>
                        <a:spcAft>
                          <a:spcPts val="1000"/>
                        </a:spcAft>
                        <a:buFont typeface="Symbol" panose="05050102010706020507" pitchFamily="18" charset="2"/>
                        <a:buChar char=""/>
                      </a:pPr>
                      <a:r>
                        <a:rPr lang="ar-SA" sz="1200" dirty="0">
                          <a:effectLst/>
                        </a:rPr>
                        <a:t>عدم تطبيق اقتصاديات الصحة في المرافق الصحية وضعف الاهتمام بتحليل واحتساب التكاليف. مثل حساب تكلفة السرير وتكلفة العمليات الجراحية والعبءاللأمراض المزمنة وغيرها</a:t>
                      </a:r>
                      <a:r>
                        <a:rPr lang="en-US" sz="1200" dirty="0">
                          <a:effectLst/>
                        </a:rPr>
                        <a:t> .</a:t>
                      </a:r>
                    </a:p>
                    <a:p>
                      <a:pPr marL="342900" marR="36195" lvl="0" indent="-342900" algn="just" rtl="1">
                        <a:lnSpc>
                          <a:spcPct val="100000"/>
                        </a:lnSpc>
                        <a:spcAft>
                          <a:spcPts val="1000"/>
                        </a:spcAft>
                        <a:buFont typeface="Symbol" panose="05050102010706020507" pitchFamily="18" charset="2"/>
                        <a:buChar char=""/>
                      </a:pPr>
                      <a:r>
                        <a:rPr lang="ar-SA" sz="1200" dirty="0">
                          <a:effectLst/>
                        </a:rPr>
                        <a:t>ضعف إدارة المعرفة والاستخدام الأمثل للتكنولوجيا وضعف </a:t>
                      </a:r>
                      <a:r>
                        <a:rPr lang="ar-SA" sz="1200" dirty="0" smtClean="0">
                          <a:effectLst/>
                        </a:rPr>
                        <a:t>الوعي </a:t>
                      </a:r>
                      <a:r>
                        <a:rPr lang="ar-SA" sz="1200" dirty="0">
                          <a:effectLst/>
                        </a:rPr>
                        <a:t>المعرفي وفي خلق المعرفة وأرشفتها وتشاركها ونقص في سياسات الاتصال الداخلي والخارجي وفي </a:t>
                      </a:r>
                      <a:r>
                        <a:rPr lang="ar-SA" sz="1200" dirty="0" smtClean="0">
                          <a:effectLst/>
                        </a:rPr>
                        <a:t>توفير</a:t>
                      </a:r>
                      <a:r>
                        <a:rPr lang="en-US" sz="1200" dirty="0" smtClean="0">
                          <a:effectLst/>
                        </a:rPr>
                        <a:t> </a:t>
                      </a:r>
                      <a:r>
                        <a:rPr lang="ar-SA" sz="1200" dirty="0" smtClean="0">
                          <a:effectLst/>
                        </a:rPr>
                        <a:t>البيانات </a:t>
                      </a:r>
                      <a:r>
                        <a:rPr lang="ar-SA" sz="1200" dirty="0">
                          <a:effectLst/>
                        </a:rPr>
                        <a:t>الداعمة لاتخاذ القرار ونقص </a:t>
                      </a:r>
                      <a:r>
                        <a:rPr lang="ar-SA" sz="1200" dirty="0" smtClean="0">
                          <a:effectLst/>
                        </a:rPr>
                        <a:t>في</a:t>
                      </a:r>
                      <a:r>
                        <a:rPr lang="en-US" sz="1200" dirty="0" smtClean="0">
                          <a:effectLst/>
                        </a:rPr>
                        <a:t> </a:t>
                      </a:r>
                      <a:r>
                        <a:rPr lang="ar-SA" sz="1200" dirty="0" smtClean="0">
                          <a:effectLst/>
                        </a:rPr>
                        <a:t>الدراسات </a:t>
                      </a:r>
                      <a:r>
                        <a:rPr lang="ar-SA" sz="1200" dirty="0">
                          <a:effectLst/>
                        </a:rPr>
                        <a:t>والبحوث التطبيقية </a:t>
                      </a:r>
                      <a:r>
                        <a:rPr lang="ar-SA" sz="1200" dirty="0" smtClean="0">
                          <a:effectLst/>
                        </a:rPr>
                        <a:t>ذات  </a:t>
                      </a:r>
                      <a:r>
                        <a:rPr lang="ar-SA" sz="1200" dirty="0">
                          <a:effectLst/>
                        </a:rPr>
                        <a:t>الأولوية</a:t>
                      </a:r>
                      <a:r>
                        <a:rPr lang="en-US" sz="1200" dirty="0">
                          <a:effectLst/>
                        </a:rPr>
                        <a:t> .</a:t>
                      </a:r>
                    </a:p>
                    <a:p>
                      <a:pPr marL="342900" marR="36195" lvl="0" indent="-342900" algn="just" rtl="1">
                        <a:lnSpc>
                          <a:spcPct val="100000"/>
                        </a:lnSpc>
                        <a:spcAft>
                          <a:spcPts val="1000"/>
                        </a:spcAft>
                        <a:buFont typeface="Symbol" panose="05050102010706020507" pitchFamily="18" charset="2"/>
                        <a:buChar char=""/>
                      </a:pPr>
                      <a:r>
                        <a:rPr lang="ar-SA" sz="1200" dirty="0">
                          <a:effectLst/>
                        </a:rPr>
                        <a:t>عدم وجود نظام دليل متكامل للبروتوكولات والإجراءات الطبية يلتزم به الجميع</a:t>
                      </a:r>
                      <a:endParaRPr lang="en-US" sz="1200" dirty="0">
                        <a:effectLst/>
                      </a:endParaRPr>
                    </a:p>
                    <a:p>
                      <a:pPr marL="342900" marR="36195" lvl="0" indent="-342900" algn="just" rtl="1">
                        <a:lnSpc>
                          <a:spcPct val="100000"/>
                        </a:lnSpc>
                        <a:spcAft>
                          <a:spcPts val="1000"/>
                        </a:spcAft>
                        <a:buFont typeface="Symbol" panose="05050102010706020507" pitchFamily="18" charset="2"/>
                        <a:buChar char=""/>
                      </a:pPr>
                      <a:r>
                        <a:rPr lang="ar-SA" sz="1200" dirty="0">
                          <a:effectLst/>
                        </a:rPr>
                        <a:t>ضعف </a:t>
                      </a:r>
                      <a:r>
                        <a:rPr lang="ar-SA" sz="1200" dirty="0" smtClean="0">
                          <a:effectLst/>
                        </a:rPr>
                        <a:t>آليات </a:t>
                      </a:r>
                      <a:r>
                        <a:rPr lang="ar-LY" sz="1200" dirty="0" smtClean="0">
                          <a:effectLst/>
                        </a:rPr>
                        <a:t>ا</a:t>
                      </a:r>
                      <a:r>
                        <a:rPr lang="ar-SA" sz="1200" dirty="0" smtClean="0">
                          <a:effectLst/>
                        </a:rPr>
                        <a:t>لتحفيز </a:t>
                      </a:r>
                      <a:r>
                        <a:rPr lang="ar-SA" sz="1200" dirty="0">
                          <a:effectLst/>
                        </a:rPr>
                        <a:t>والابتكار وتبادل المهارات ومكافأة السلوكيات الخلاقة والمبدعة والحد من استمرارهجرة الكفاءات المؤهلة والتخصصات النادرة وتقاعد العديد من الخبرات والكفاءات ونقص في الإحلال الوظيفي</a:t>
                      </a:r>
                      <a:r>
                        <a:rPr lang="en-US" sz="1200" dirty="0">
                          <a:effectLst/>
                        </a:rPr>
                        <a:t> .</a:t>
                      </a:r>
                    </a:p>
                    <a:p>
                      <a:pPr marL="342900" marR="36195" lvl="0" indent="-342900" algn="just" rtl="1">
                        <a:lnSpc>
                          <a:spcPct val="100000"/>
                        </a:lnSpc>
                        <a:spcAft>
                          <a:spcPts val="1000"/>
                        </a:spcAft>
                        <a:buFont typeface="Symbol" panose="05050102010706020507" pitchFamily="18" charset="2"/>
                        <a:buChar char=""/>
                      </a:pPr>
                      <a:r>
                        <a:rPr lang="ar-SA" sz="1200" dirty="0">
                          <a:effectLst/>
                        </a:rPr>
                        <a:t>ضعف برامج شراء الخدمة وتوطين العلاج والاعتماد على العلاج بالخارج.</a:t>
                      </a:r>
                      <a:endParaRPr lang="en-US" sz="1200" dirty="0">
                        <a:effectLst/>
                      </a:endParaRPr>
                    </a:p>
                    <a:p>
                      <a:pPr marL="342900" marR="36195" lvl="0" indent="-342900" algn="just" rtl="1">
                        <a:lnSpc>
                          <a:spcPct val="100000"/>
                        </a:lnSpc>
                        <a:spcAft>
                          <a:spcPts val="1000"/>
                        </a:spcAft>
                        <a:buFont typeface="Symbol" panose="05050102010706020507" pitchFamily="18" charset="2"/>
                        <a:buChar char=""/>
                      </a:pPr>
                      <a:r>
                        <a:rPr lang="ar-SA" sz="1200" dirty="0">
                          <a:effectLst/>
                        </a:rPr>
                        <a:t>ارتفاع في مستوى توقعات متلقي الخدمات والحاجة الى تلبيتها في ظل نقص الموارد</a:t>
                      </a:r>
                      <a:r>
                        <a:rPr lang="en-US" sz="1200" dirty="0">
                          <a:effectLst/>
                        </a:rPr>
                        <a:t> .</a:t>
                      </a:r>
                    </a:p>
                    <a:p>
                      <a:pPr marL="342900" marR="36195" lvl="0" indent="-342900" algn="just" rtl="1">
                        <a:lnSpc>
                          <a:spcPct val="100000"/>
                        </a:lnSpc>
                        <a:spcAft>
                          <a:spcPts val="1000"/>
                        </a:spcAft>
                        <a:buFont typeface="Symbol" panose="05050102010706020507" pitchFamily="18" charset="2"/>
                        <a:buChar char=""/>
                      </a:pPr>
                      <a:r>
                        <a:rPr lang="ar-SA" sz="1200" dirty="0">
                          <a:effectLst/>
                        </a:rPr>
                        <a:t>تفاوت في جودة الخدمات المقدمة بين المرافق الصحية وتدنيها خاصة في المناطق النائية</a:t>
                      </a:r>
                      <a:r>
                        <a:rPr lang="en-US" sz="1200" dirty="0">
                          <a:effectLst/>
                        </a:rPr>
                        <a:t> .</a:t>
                      </a:r>
                    </a:p>
                    <a:p>
                      <a:pPr marL="311150" algn="r" rtl="1">
                        <a:lnSpc>
                          <a:spcPct val="100000"/>
                        </a:lnSpc>
                        <a:spcAft>
                          <a:spcPts val="1000"/>
                        </a:spcAft>
                      </a:pPr>
                      <a:r>
                        <a:rPr lang="ar-SA" sz="1200" dirty="0">
                          <a:effectLst/>
                        </a:rPr>
                        <a:t>ضعف كفاءة وفعالية التأمين الصحي</a:t>
                      </a:r>
                      <a:r>
                        <a:rPr lang="en-US" sz="1200" dirty="0">
                          <a:effectLst/>
                        </a:rPr>
                        <a:t> ) </a:t>
                      </a:r>
                      <a:r>
                        <a:rPr lang="ar-SA" sz="1200" dirty="0">
                          <a:effectLst/>
                        </a:rPr>
                        <a:t>بحاجه الى دراسة وتنظيم وتفعيل</a:t>
                      </a:r>
                      <a:r>
                        <a:rPr lang="en-US" sz="1200" dirty="0">
                          <a:effectLst/>
                        </a:rPr>
                        <a:t> (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8EC"/>
                    </a:solidFill>
                  </a:tcPr>
                </a:tc>
              </a:tr>
              <a:tr h="175961">
                <a:tc>
                  <a:txBody>
                    <a:bodyPr/>
                    <a:lstStyle/>
                    <a:p>
                      <a:pPr algn="r" rtl="1">
                        <a:lnSpc>
                          <a:spcPct val="100000"/>
                        </a:lnSpc>
                        <a:spcAft>
                          <a:spcPts val="1000"/>
                        </a:spcAft>
                      </a:pPr>
                      <a:r>
                        <a:rPr lang="ar-SA"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marL="311150" algn="r" rtl="1">
                        <a:lnSpc>
                          <a:spcPct val="100000"/>
                        </a:lnSpc>
                        <a:spcAft>
                          <a:spcPts val="1000"/>
                        </a:spcAft>
                      </a:pPr>
                      <a:r>
                        <a:rPr lang="ar-SA"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bl>
          </a:graphicData>
        </a:graphic>
      </p:graphicFrame>
    </p:spTree>
    <p:extLst>
      <p:ext uri="{BB962C8B-B14F-4D97-AF65-F5344CB8AC3E}">
        <p14:creationId xmlns:p14="http://schemas.microsoft.com/office/powerpoint/2010/main" val="490184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الوضــــع القائــــــم</a:t>
            </a:r>
            <a:endParaRPr lang="en-US"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669645721"/>
              </p:ext>
            </p:extLst>
          </p:nvPr>
        </p:nvGraphicFramePr>
        <p:xfrm>
          <a:off x="177421" y="1148161"/>
          <a:ext cx="11832609" cy="5363794"/>
        </p:xfrm>
        <a:graphic>
          <a:graphicData uri="http://schemas.openxmlformats.org/drawingml/2006/table">
            <a:tbl>
              <a:tblPr rtl="1" firstRow="1" firstCol="1" bandRow="1"/>
              <a:tblGrid>
                <a:gridCol w="6196084"/>
                <a:gridCol w="5636525"/>
              </a:tblGrid>
              <a:tr h="5180914">
                <a:tc>
                  <a:txBody>
                    <a:bodyPr/>
                    <a:lstStyle/>
                    <a:p>
                      <a:pPr algn="ctr" rtl="1"/>
                      <a:r>
                        <a:rPr lang="ar-SA" sz="1400" b="1" u="sng" kern="1200" dirty="0" smtClean="0">
                          <a:solidFill>
                            <a:schemeClr val="tx1"/>
                          </a:solidFill>
                          <a:effectLst/>
                          <a:latin typeface="+mn-lt"/>
                          <a:ea typeface="+mn-ea"/>
                          <a:cs typeface="+mn-cs"/>
                        </a:rPr>
                        <a:t>الفرص</a:t>
                      </a:r>
                      <a:endParaRPr lang="en-US" sz="1400" kern="1200" dirty="0" smtClean="0">
                        <a:solidFill>
                          <a:schemeClr val="tx1"/>
                        </a:solidFill>
                        <a:effectLst/>
                        <a:latin typeface="+mn-lt"/>
                        <a:ea typeface="+mn-ea"/>
                        <a:cs typeface="+mn-cs"/>
                      </a:endParaRPr>
                    </a:p>
                    <a:p>
                      <a:pPr rtl="1"/>
                      <a:r>
                        <a:rPr lang="ar-SA"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الاهتمام بالخدمات الصحية من قبل القيادة السياسية العليا وتوجهات عالمية في الأجندة العالمية للتنمية المستدامة 2030</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اقرار  نظام الزامية الحصول على الاعتمادية لكافة المستشفيات  والمراكز الصحية</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الاستقرار النسبي السياسي والأمني والاقتصادي</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التوجهات والشراكة بين القطاع الخاص والقطاع العام والذي يسهم في توفير الخدمات الطبية</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برامج ومشاريع دولية داعمة.</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وجود برامج وطنية داعمة :ـ</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en-US"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 برنامج للطوارئ</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ـ الخطة الوطنية للسكان</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en-US"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البرنامج الوطني للايدز</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برنامج الصحة الإنجابية /تنظيم الأسرة وغيرها.</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وسائل اتصال وتكنولوجيا معلومات متطورة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وجود مراكزوطنية  متخصصة  بالشأن  الصحي  المركز الوطني لتطوير النظام الصحي.</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المجلس الصحي العام.</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مركزاعتماد المؤسسات الصحية. </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مجلس العمادات الطبية</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مجلس التخصصات الطبية</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مجلس اعتماد المؤسسات الصحيةوغيرها</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الفرصة السكانية وإمكانية الاستفادة من السياسات والبرامج الداعمة لها.</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برنامج الحكومة الإلكترونية واستخدام مصلحة الأحوال المدنية(السجل المدني) </a:t>
                      </a:r>
                      <a:r>
                        <a:rPr lang="ar-LY" sz="1200" kern="1200" dirty="0" smtClean="0">
                          <a:solidFill>
                            <a:schemeClr val="tx1"/>
                          </a:solidFill>
                          <a:effectLst/>
                          <a:latin typeface="+mn-lt"/>
                          <a:ea typeface="+mn-ea"/>
                          <a:cs typeface="+mn-cs"/>
                        </a:rPr>
                        <a:t> والعمل ب</a:t>
                      </a:r>
                      <a:r>
                        <a:rPr lang="ar-SA" sz="1200" kern="1200" dirty="0" smtClean="0">
                          <a:solidFill>
                            <a:schemeClr val="tx1"/>
                          </a:solidFill>
                          <a:effectLst/>
                          <a:latin typeface="+mn-lt"/>
                          <a:ea typeface="+mn-ea"/>
                          <a:cs typeface="+mn-cs"/>
                        </a:rPr>
                        <a:t>البطاقات الشخصية الذكية وامكانية ربط قواعد بياناتها مع المؤسسات الصحية</a:t>
                      </a:r>
                      <a:r>
                        <a:rPr lang="en-US" sz="1200" kern="1200" dirty="0" smtClean="0">
                          <a:solidFill>
                            <a:schemeClr val="tx1"/>
                          </a:solidFill>
                          <a:effectLst/>
                          <a:latin typeface="+mn-lt"/>
                          <a:ea typeface="+mn-ea"/>
                          <a:cs typeface="+mn-cs"/>
                        </a:rPr>
                        <a:t> .</a:t>
                      </a: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التطور في تطبيقات نظم المعلومات الصحية والاتصالات وتوفر وسائل التواصل الاجتماعي واتساع عدد المستخدمين وإمكانية الاستفادة منها في القطاع الصحي.</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التوجه الحكومي نحو العمل بمؤشرات الأداء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مشاركة فاعلة من قطاعات عديدة في الدولة لتأمين حصول المواطن على متطلبات الرعاية الأولية غير المباشرة لعل من  أهمها توفير المياه الصالحة للشرب والإصحاح البيئي وديمومةالتيار الكهربائي وتوفير المخزون الغذائي واستدامته.</a:t>
                      </a:r>
                      <a:endParaRPr lang="en-US" sz="1200" dirty="0">
                        <a:effectLst/>
                      </a:endParaRPr>
                    </a:p>
                    <a:p>
                      <a:pPr algn="r" rtl="1">
                        <a:lnSpc>
                          <a:spcPct val="100000"/>
                        </a:lnSpc>
                        <a:spcAft>
                          <a:spcPts val="100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AEB"/>
                    </a:solidFill>
                  </a:tcPr>
                </a:tc>
                <a:tc>
                  <a:txBody>
                    <a:bodyPr/>
                    <a:lstStyle/>
                    <a:p>
                      <a:pPr algn="ctr" rtl="1"/>
                      <a:r>
                        <a:rPr lang="ar-SA" sz="1400" b="1" u="sng" kern="1200" dirty="0" smtClean="0">
                          <a:solidFill>
                            <a:schemeClr val="tx1"/>
                          </a:solidFill>
                          <a:effectLst/>
                          <a:latin typeface="+mn-lt"/>
                          <a:ea typeface="+mn-ea"/>
                          <a:cs typeface="+mn-cs"/>
                        </a:rPr>
                        <a:t>التهديدات</a:t>
                      </a:r>
                      <a:endParaRPr lang="en-US" sz="1400" kern="1200" dirty="0" smtClean="0">
                        <a:solidFill>
                          <a:schemeClr val="tx1"/>
                        </a:solidFill>
                        <a:effectLst/>
                        <a:latin typeface="+mn-lt"/>
                        <a:ea typeface="+mn-ea"/>
                        <a:cs typeface="+mn-cs"/>
                      </a:endParaRPr>
                    </a:p>
                    <a:p>
                      <a:pPr rtl="1"/>
                      <a:r>
                        <a:rPr lang="ar-SA"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التحديات الديموغرافية</a:t>
                      </a:r>
                      <a:r>
                        <a:rPr lang="en-US" sz="1200" kern="1200" dirty="0" smtClean="0">
                          <a:solidFill>
                            <a:schemeClr val="tx1"/>
                          </a:solidFill>
                          <a:effectLst/>
                          <a:latin typeface="+mn-lt"/>
                          <a:ea typeface="+mn-ea"/>
                          <a:cs typeface="+mn-cs"/>
                        </a:rPr>
                        <a:t> ) </a:t>
                      </a:r>
                      <a:r>
                        <a:rPr lang="ar-SA" sz="1200" kern="1200" dirty="0" smtClean="0">
                          <a:solidFill>
                            <a:schemeClr val="tx1"/>
                          </a:solidFill>
                          <a:effectLst/>
                          <a:latin typeface="+mn-lt"/>
                          <a:ea typeface="+mn-ea"/>
                          <a:cs typeface="+mn-cs"/>
                        </a:rPr>
                        <a:t>تباعد التجمعات السكانية وتناثرها) والنمو السكاني المضطرد.</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تغير أنماط المرض وازدياد معدلات الأمراض المزمنة وصعوبة السيطرة على مسبباتها وعوامل اختطا رها</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تزايد مخاطر الأمراض الوبائية العابرة للحدود و المستجدة</a:t>
                      </a:r>
                      <a:r>
                        <a:rPr lang="en-US" sz="1200" kern="1200" dirty="0" smtClean="0">
                          <a:solidFill>
                            <a:schemeClr val="tx1"/>
                          </a:solidFill>
                          <a:effectLst/>
                          <a:latin typeface="+mn-lt"/>
                          <a:ea typeface="+mn-ea"/>
                          <a:cs typeface="+mn-cs"/>
                        </a:rPr>
                        <a:t> .</a:t>
                      </a: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التغير المناخي وأثره على الصحة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ضعف المشاركة المجتمعية في البرامج الصحية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المديونية العالية والنمو الاقتصادي البطيء وارتفاع معدلات الفقر والبطالة</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تصاعد تكاليف الخدمات الصحية</a:t>
                      </a:r>
                      <a:r>
                        <a:rPr lang="en-US" sz="1200" kern="1200" dirty="0" smtClean="0">
                          <a:solidFill>
                            <a:schemeClr val="tx1"/>
                          </a:solidFill>
                          <a:effectLst/>
                          <a:latin typeface="+mn-lt"/>
                          <a:ea typeface="+mn-ea"/>
                          <a:cs typeface="+mn-cs"/>
                        </a:rPr>
                        <a:t> .</a:t>
                      </a: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التأخير في موازنة الوزارة</a:t>
                      </a:r>
                      <a:r>
                        <a:rPr lang="en-US" sz="1200"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وتقليص الإنفاق العام</a:t>
                      </a:r>
                      <a:r>
                        <a:rPr lang="en-US" sz="1200" kern="1200" dirty="0" smtClean="0">
                          <a:solidFill>
                            <a:schemeClr val="tx1"/>
                          </a:solidFill>
                          <a:effectLst/>
                          <a:latin typeface="+mn-lt"/>
                          <a:ea typeface="+mn-ea"/>
                          <a:cs typeface="+mn-cs"/>
                        </a:rPr>
                        <a:t> .</a:t>
                      </a: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هجرة الكفاءات الصحية لوجود فرص عمل جاذبة للكفاءات الطبية داخل ليبيا وخارجها</a:t>
                      </a:r>
                      <a:r>
                        <a:rPr lang="en-US" sz="1200" kern="1200" dirty="0" smtClean="0">
                          <a:solidFill>
                            <a:schemeClr val="tx1"/>
                          </a:solidFill>
                          <a:effectLst/>
                          <a:latin typeface="+mn-lt"/>
                          <a:ea typeface="+mn-ea"/>
                          <a:cs typeface="+mn-cs"/>
                        </a:rPr>
                        <a:t> .</a:t>
                      </a: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التقدم التكنولوجي المتسارع في الحقل الطبي</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ارتفاع سقف توقعات المواطنين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ضعف التنسيق بين الجهات المعنية المختلفة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ضعف مخرجات التعليم وعدم مواءمتها لاحتياجاتا  الفعلية للوزارة.</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التغير السريع في المناصب العليا.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وجود فئات اجتماعية غير مشمولة بالتأمين الصحي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العولمة والأزمة المالية العالمية وآثارها السلبية على الصحة والصعوبات الاقتصادية.</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ضعف الاستثمار في الخدمات الصحية </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وعدم وجود خطة إستراتيجية وطنية</a:t>
                      </a:r>
                      <a:endParaRPr lang="en-US" sz="1200" kern="1200" dirty="0" smtClean="0">
                        <a:solidFill>
                          <a:schemeClr val="tx1"/>
                        </a:solidFill>
                        <a:effectLst/>
                        <a:latin typeface="+mn-lt"/>
                        <a:ea typeface="+mn-ea"/>
                        <a:cs typeface="+mn-cs"/>
                      </a:endParaRPr>
                    </a:p>
                    <a:p>
                      <a:pPr marL="171450" indent="-171450" rtl="1">
                        <a:buFont typeface="Arial" panose="020B0604020202020204" pitchFamily="34" charset="0"/>
                        <a:buChar char="•"/>
                      </a:pPr>
                      <a:r>
                        <a:rPr lang="ar-SA" sz="1200" kern="1200" dirty="0" smtClean="0">
                          <a:solidFill>
                            <a:schemeClr val="tx1"/>
                          </a:solidFill>
                          <a:effectLst/>
                          <a:latin typeface="+mn-lt"/>
                          <a:ea typeface="+mn-ea"/>
                          <a:cs typeface="+mn-cs"/>
                        </a:rPr>
                        <a:t>تواكب التطورالمتسارع في التكنولوجيا الطبية</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ضعف أنظمة المعلومات الوطنية المتعلقة بالصحة</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فرص عمل جاذبة للكفاءات الطبية بالداخل والخارج. </a:t>
                      </a:r>
                      <a:endParaRPr lang="en-US" sz="1200" kern="1200" dirty="0" smtClean="0">
                        <a:solidFill>
                          <a:schemeClr val="tx1"/>
                        </a:solidFill>
                        <a:effectLst/>
                        <a:latin typeface="+mn-lt"/>
                        <a:ea typeface="+mn-ea"/>
                        <a:cs typeface="+mn-cs"/>
                      </a:endParaRPr>
                    </a:p>
                    <a:p>
                      <a:pPr marL="171450" lvl="0" indent="-171450" rtl="1">
                        <a:buFont typeface="Arial" panose="020B0604020202020204" pitchFamily="34" charset="0"/>
                        <a:buChar char="•"/>
                      </a:pPr>
                      <a:r>
                        <a:rPr lang="ar-SA" sz="1200" kern="1200" dirty="0" smtClean="0">
                          <a:solidFill>
                            <a:schemeClr val="tx1"/>
                          </a:solidFill>
                          <a:effectLst/>
                          <a:latin typeface="+mn-lt"/>
                          <a:ea typeface="+mn-ea"/>
                          <a:cs typeface="+mn-cs"/>
                        </a:rPr>
                        <a:t>وجود تشريعات غير مرنة تعيق عمل الوزارة.</a:t>
                      </a:r>
                      <a:endParaRPr lang="en-US" sz="12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8EC"/>
                    </a:solidFill>
                  </a:tcPr>
                </a:tc>
              </a:tr>
              <a:tr h="112664">
                <a:tc>
                  <a:txBody>
                    <a:bodyPr/>
                    <a:lstStyle/>
                    <a:p>
                      <a:pPr algn="r" rtl="1">
                        <a:lnSpc>
                          <a:spcPct val="100000"/>
                        </a:lnSpc>
                        <a:spcAft>
                          <a:spcPts val="1000"/>
                        </a:spcAft>
                      </a:pPr>
                      <a:r>
                        <a:rPr lang="ar-SA"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marL="311150" algn="r" rtl="1">
                        <a:lnSpc>
                          <a:spcPct val="100000"/>
                        </a:lnSpc>
                        <a:spcAft>
                          <a:spcPts val="1000"/>
                        </a:spcAft>
                      </a:pPr>
                      <a:r>
                        <a:rPr lang="ar-SA"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bl>
          </a:graphicData>
        </a:graphic>
      </p:graphicFrame>
    </p:spTree>
    <p:extLst>
      <p:ext uri="{BB962C8B-B14F-4D97-AF65-F5344CB8AC3E}">
        <p14:creationId xmlns:p14="http://schemas.microsoft.com/office/powerpoint/2010/main" val="1014493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06144" y="1399309"/>
            <a:ext cx="4336473" cy="5306291"/>
          </a:xfrm>
          <a:solidFill>
            <a:srgbClr val="FFFAEB"/>
          </a:solidFill>
          <a:ln w="28575">
            <a:solidFill>
              <a:srgbClr val="002060"/>
            </a:solidFill>
          </a:ln>
        </p:spPr>
        <p:txBody>
          <a:bodyPr>
            <a:normAutofit/>
          </a:bodyPr>
          <a:lstStyle/>
          <a:p>
            <a:pPr marL="514350" indent="-514350">
              <a:lnSpc>
                <a:spcPct val="150000"/>
              </a:lnSpc>
              <a:buFont typeface="+mj-lt"/>
              <a:buAutoNum type="arabicPeriod"/>
            </a:pPr>
            <a:r>
              <a:rPr lang="ar-SA" sz="2200" dirty="0" smtClean="0"/>
              <a:t>ضعف </a:t>
            </a:r>
            <a:r>
              <a:rPr lang="ar-SA" sz="2200" b="1" dirty="0" smtClean="0"/>
              <a:t>الحوكمة</a:t>
            </a:r>
            <a:endParaRPr lang="en-US" sz="2200" b="1" dirty="0"/>
          </a:p>
          <a:p>
            <a:pPr marL="514350" indent="-514350">
              <a:lnSpc>
                <a:spcPct val="150000"/>
              </a:lnSpc>
              <a:buFont typeface="+mj-lt"/>
              <a:buAutoNum type="arabicPeriod"/>
            </a:pPr>
            <a:r>
              <a:rPr lang="ar-LY" sz="2200" dirty="0"/>
              <a:t>تذبذب وفرة وجودة </a:t>
            </a:r>
            <a:r>
              <a:rPr lang="ar-LY" sz="2200" b="1" dirty="0"/>
              <a:t>المنتجات الطبية </a:t>
            </a:r>
            <a:r>
              <a:rPr lang="ar-LY" sz="2200" dirty="0"/>
              <a:t>والتقنيات الصحية </a:t>
            </a:r>
            <a:endParaRPr lang="ar-LY" sz="2200" dirty="0" smtClean="0"/>
          </a:p>
          <a:p>
            <a:pPr marL="514350" indent="-514350">
              <a:lnSpc>
                <a:spcPct val="150000"/>
              </a:lnSpc>
              <a:buFont typeface="+mj-lt"/>
              <a:buAutoNum type="arabicPeriod"/>
            </a:pPr>
            <a:r>
              <a:rPr lang="ar-SA" sz="2200" dirty="0"/>
              <a:t>فوضى إدارة </a:t>
            </a:r>
            <a:r>
              <a:rPr lang="ar-SA" sz="2200" b="1" dirty="0"/>
              <a:t>الموارد</a:t>
            </a:r>
            <a:r>
              <a:rPr lang="ar-LY" sz="2200" b="1" dirty="0"/>
              <a:t> </a:t>
            </a:r>
            <a:r>
              <a:rPr lang="ar-SA" sz="2200" b="1" dirty="0"/>
              <a:t>البشرية</a:t>
            </a:r>
            <a:endParaRPr lang="ar-LY" sz="2200" dirty="0" smtClean="0"/>
          </a:p>
          <a:p>
            <a:pPr marL="514350" indent="-514350">
              <a:lnSpc>
                <a:spcPct val="150000"/>
              </a:lnSpc>
              <a:buFont typeface="+mj-lt"/>
              <a:buAutoNum type="arabicPeriod"/>
            </a:pPr>
            <a:r>
              <a:rPr lang="ar-LY" sz="2200" dirty="0" smtClean="0"/>
              <a:t>تذبذب </a:t>
            </a:r>
            <a:r>
              <a:rPr lang="ar-LY" sz="2200" b="1" dirty="0"/>
              <a:t>التمويل</a:t>
            </a:r>
            <a:r>
              <a:rPr lang="ar-LY" sz="2200" dirty="0"/>
              <a:t> وعدم </a:t>
            </a:r>
            <a:r>
              <a:rPr lang="ar-SA" sz="2200" dirty="0"/>
              <a:t>ضبط وترشيد </a:t>
            </a:r>
            <a:r>
              <a:rPr lang="ar-SA" sz="2200" dirty="0" smtClean="0"/>
              <a:t>الإنفاق</a:t>
            </a:r>
            <a:r>
              <a:rPr lang="ar-LY" sz="2200" dirty="0"/>
              <a:t> </a:t>
            </a:r>
            <a:r>
              <a:rPr lang="ar-LY" sz="2200" dirty="0" smtClean="0"/>
              <a:t>و</a:t>
            </a:r>
            <a:r>
              <a:rPr lang="ar-SA" sz="2200" dirty="0" smtClean="0"/>
              <a:t>الفساد </a:t>
            </a:r>
            <a:r>
              <a:rPr lang="ar-SA" sz="2200" dirty="0"/>
              <a:t>المقصود وغير </a:t>
            </a:r>
            <a:r>
              <a:rPr lang="ar-SA" sz="2200" dirty="0" smtClean="0"/>
              <a:t>المقصو</a:t>
            </a:r>
            <a:r>
              <a:rPr lang="ar-LY" sz="2200" dirty="0" smtClean="0"/>
              <a:t>د</a:t>
            </a:r>
          </a:p>
          <a:p>
            <a:pPr marL="514350" indent="-514350">
              <a:lnSpc>
                <a:spcPct val="150000"/>
              </a:lnSpc>
              <a:buFont typeface="+mj-lt"/>
              <a:buAutoNum type="arabicPeriod"/>
            </a:pPr>
            <a:r>
              <a:rPr lang="ar-SA" sz="2200" dirty="0" smtClean="0"/>
              <a:t>عدم </a:t>
            </a:r>
            <a:r>
              <a:rPr lang="ar-SA" sz="2200" dirty="0"/>
              <a:t>الاهتمام بإدارة المعرفة وتكنولوجيا </a:t>
            </a:r>
            <a:r>
              <a:rPr lang="ar-SA" sz="2200" b="1" dirty="0" smtClean="0"/>
              <a:t>المعلومات</a:t>
            </a:r>
            <a:endParaRPr lang="ar-LY" sz="2200" b="1" dirty="0" smtClean="0"/>
          </a:p>
          <a:p>
            <a:pPr marL="514350" indent="-514350">
              <a:lnSpc>
                <a:spcPct val="150000"/>
              </a:lnSpc>
              <a:buFont typeface="+mj-lt"/>
              <a:buAutoNum type="arabicPeriod"/>
            </a:pPr>
            <a:r>
              <a:rPr lang="ar-LY" sz="2200" dirty="0"/>
              <a:t>الضعف في </a:t>
            </a:r>
            <a:r>
              <a:rPr lang="ar-LY" sz="2200" b="1" dirty="0"/>
              <a:t>تقديم الخدمة </a:t>
            </a:r>
            <a:r>
              <a:rPr lang="ar-LY" sz="2200" dirty="0"/>
              <a:t>كماً وجودةً</a:t>
            </a:r>
            <a:r>
              <a:rPr lang="ar-LY" sz="2200" dirty="0" smtClean="0"/>
              <a:t>:</a:t>
            </a:r>
            <a:endParaRPr lang="en-US" sz="2200" dirty="0"/>
          </a:p>
        </p:txBody>
      </p:sp>
      <p:sp>
        <p:nvSpPr>
          <p:cNvPr id="4" name="Content Placeholder 2"/>
          <p:cNvSpPr txBox="1">
            <a:spLocks/>
          </p:cNvSpPr>
          <p:nvPr/>
        </p:nvSpPr>
        <p:spPr>
          <a:xfrm>
            <a:off x="4350324" y="2216727"/>
            <a:ext cx="2895599" cy="4461164"/>
          </a:xfrm>
          <a:prstGeom prst="rect">
            <a:avLst/>
          </a:prstGeom>
          <a:solidFill>
            <a:srgbClr val="F0F8EC"/>
          </a:solidFill>
          <a:ln w="28575">
            <a:solidFill>
              <a:srgbClr val="002060"/>
            </a:solidFill>
          </a:ln>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ar-LY" sz="2000" b="1" dirty="0" smtClean="0">
                <a:solidFill>
                  <a:srgbClr val="0070C0"/>
                </a:solidFill>
              </a:rPr>
              <a:t>تقديم الخدمة </a:t>
            </a:r>
          </a:p>
          <a:p>
            <a:pPr algn="just">
              <a:lnSpc>
                <a:spcPct val="150000"/>
              </a:lnSpc>
              <a:buFont typeface="Wingdings" panose="05000000000000000000" pitchFamily="2" charset="2"/>
              <a:buChar char="ü"/>
            </a:pPr>
            <a:r>
              <a:rPr lang="ar-SA" sz="1600" dirty="0" smtClean="0"/>
              <a:t>تدني </a:t>
            </a:r>
            <a:r>
              <a:rPr lang="ar-SA" sz="1600" dirty="0"/>
              <a:t>دور الرعاية الصحية </a:t>
            </a:r>
            <a:r>
              <a:rPr lang="ar-SA" sz="1600" b="1" dirty="0" smtClean="0"/>
              <a:t>الأولية</a:t>
            </a:r>
            <a:endParaRPr lang="en-US" sz="1600" b="1" dirty="0" smtClean="0"/>
          </a:p>
          <a:p>
            <a:pPr algn="just">
              <a:lnSpc>
                <a:spcPct val="150000"/>
              </a:lnSpc>
              <a:buFont typeface="Wingdings" panose="05000000000000000000" pitchFamily="2" charset="2"/>
              <a:buChar char="ü"/>
            </a:pPr>
            <a:r>
              <a:rPr lang="ar-LY" sz="1600" dirty="0" smtClean="0"/>
              <a:t> </a:t>
            </a:r>
            <a:r>
              <a:rPr lang="ar-LY" sz="1600" dirty="0"/>
              <a:t>غياب </a:t>
            </a:r>
            <a:r>
              <a:rPr lang="ar-LY" sz="1600" b="1" dirty="0"/>
              <a:t>الجودة</a:t>
            </a:r>
            <a:r>
              <a:rPr lang="ar-SA" sz="1600" dirty="0"/>
              <a:t> في كافة</a:t>
            </a:r>
            <a:r>
              <a:rPr lang="ar-LY" sz="1600" dirty="0"/>
              <a:t> خدمات</a:t>
            </a:r>
            <a:r>
              <a:rPr lang="ar-SA" sz="1600" dirty="0"/>
              <a:t> </a:t>
            </a:r>
            <a:r>
              <a:rPr lang="ar-LY" sz="1600" dirty="0"/>
              <a:t>و</a:t>
            </a:r>
            <a:r>
              <a:rPr lang="ar-SA" sz="1600" dirty="0"/>
              <a:t>مرافق </a:t>
            </a:r>
            <a:r>
              <a:rPr lang="ar-SA" sz="1600" dirty="0" smtClean="0"/>
              <a:t>القطاع</a:t>
            </a:r>
            <a:endParaRPr lang="ar-LY" sz="1600" dirty="0" smtClean="0"/>
          </a:p>
          <a:p>
            <a:pPr algn="just">
              <a:lnSpc>
                <a:spcPct val="150000"/>
              </a:lnSpc>
              <a:buFont typeface="Wingdings" panose="05000000000000000000" pitchFamily="2" charset="2"/>
              <a:buChar char="ü"/>
            </a:pPr>
            <a:r>
              <a:rPr lang="ar-LY" sz="1600" b="1" dirty="0" smtClean="0"/>
              <a:t>عدم تكامل </a:t>
            </a:r>
            <a:r>
              <a:rPr lang="ar-LY" sz="1600" dirty="0" smtClean="0"/>
              <a:t>الخدمات المتوفرة، وعدم التنسيق بينها</a:t>
            </a:r>
            <a:endParaRPr lang="en-US" sz="1600" dirty="0" smtClean="0"/>
          </a:p>
          <a:p>
            <a:pPr algn="just">
              <a:lnSpc>
                <a:spcPct val="150000"/>
              </a:lnSpc>
              <a:buFont typeface="Wingdings" panose="05000000000000000000" pitchFamily="2" charset="2"/>
              <a:buChar char="ü"/>
            </a:pPr>
            <a:r>
              <a:rPr lang="ar-LY" sz="1600" dirty="0" smtClean="0"/>
              <a:t> </a:t>
            </a:r>
            <a:r>
              <a:rPr lang="ar-LY" sz="1600" dirty="0"/>
              <a:t>عدم التعامل مع </a:t>
            </a:r>
            <a:r>
              <a:rPr lang="ar-SA" sz="1600" dirty="0"/>
              <a:t>توقعات </a:t>
            </a:r>
            <a:r>
              <a:rPr lang="ar-SA" sz="1600" b="1" dirty="0"/>
              <a:t>متلقي </a:t>
            </a:r>
            <a:r>
              <a:rPr lang="ar-SA" sz="1600" dirty="0"/>
              <a:t>الخدمات</a:t>
            </a:r>
            <a:r>
              <a:rPr lang="ar-LY" sz="1600" dirty="0"/>
              <a:t> </a:t>
            </a:r>
            <a:endParaRPr lang="ar-LY" sz="1600" dirty="0" smtClean="0"/>
          </a:p>
          <a:p>
            <a:pPr algn="just">
              <a:lnSpc>
                <a:spcPct val="150000"/>
              </a:lnSpc>
              <a:spcAft>
                <a:spcPts val="1800"/>
              </a:spcAft>
              <a:buFont typeface="Wingdings" panose="05000000000000000000" pitchFamily="2" charset="2"/>
              <a:buChar char="ü"/>
            </a:pPr>
            <a:r>
              <a:rPr lang="ar-LY" sz="1600" dirty="0" smtClean="0"/>
              <a:t>محدودية </a:t>
            </a:r>
            <a:r>
              <a:rPr lang="ar-LY" sz="1600" dirty="0"/>
              <a:t>القدرة </a:t>
            </a:r>
            <a:r>
              <a:rPr lang="ar-LY" sz="1600" dirty="0" smtClean="0"/>
              <a:t>في </a:t>
            </a:r>
            <a:r>
              <a:rPr lang="ar-LY" sz="1600" dirty="0"/>
              <a:t>التعامل مع </a:t>
            </a:r>
            <a:r>
              <a:rPr lang="ar-LY" sz="1600" b="1" dirty="0" smtClean="0"/>
              <a:t>الأزمات</a:t>
            </a:r>
            <a:endParaRPr lang="en-US" sz="1600" dirty="0"/>
          </a:p>
        </p:txBody>
      </p:sp>
      <p:sp>
        <p:nvSpPr>
          <p:cNvPr id="7" name="Title 1"/>
          <p:cNvSpPr txBox="1">
            <a:spLocks/>
          </p:cNvSpPr>
          <p:nvPr/>
        </p:nvSpPr>
        <p:spPr>
          <a:xfrm>
            <a:off x="387925" y="256271"/>
            <a:ext cx="11353800" cy="723446"/>
          </a:xfrm>
          <a:prstGeom prst="rect">
            <a:avLst/>
          </a:prstGeom>
          <a:solidFill>
            <a:schemeClr val="tx1"/>
          </a:solidFill>
          <a:ln w="57150">
            <a:solidFill>
              <a:schemeClr val="accent2">
                <a:lumMod val="60000"/>
                <a:lumOff val="40000"/>
              </a:schemeClr>
            </a:solidFill>
          </a:ln>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LY" b="1" dirty="0" smtClean="0">
                <a:solidFill>
                  <a:schemeClr val="bg1"/>
                </a:solidFill>
                <a:effectLst>
                  <a:outerShdw blurRad="38100" dist="38100" dir="2700000" algn="tl">
                    <a:srgbClr val="000000">
                      <a:alpha val="43137"/>
                    </a:srgbClr>
                  </a:outerShdw>
                </a:effectLst>
              </a:rPr>
              <a:t>القضايا الاستراتيجية لقطاع الصحة</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5" y="1454729"/>
            <a:ext cx="3119153" cy="4807522"/>
          </a:xfrm>
          <a:prstGeom prst="rect">
            <a:avLst/>
          </a:prstGeom>
        </p:spPr>
      </p:pic>
      <p:sp>
        <p:nvSpPr>
          <p:cNvPr id="5" name="Content Placeholder 2"/>
          <p:cNvSpPr txBox="1">
            <a:spLocks/>
          </p:cNvSpPr>
          <p:nvPr/>
        </p:nvSpPr>
        <p:spPr>
          <a:xfrm>
            <a:off x="304800" y="3117284"/>
            <a:ext cx="3726868" cy="3532909"/>
          </a:xfrm>
          <a:prstGeom prst="rect">
            <a:avLst/>
          </a:prstGeom>
          <a:solidFill>
            <a:srgbClr val="EFF5FB"/>
          </a:solidFill>
          <a:ln w="28575">
            <a:solidFill>
              <a:srgbClr val="002060"/>
            </a:solidFill>
          </a:ln>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AutoNum type="arabicPeriod" startAt="7"/>
            </a:pPr>
            <a:r>
              <a:rPr lang="ar-LY" sz="2200" dirty="0" smtClean="0"/>
              <a:t>عدم تحديث </a:t>
            </a:r>
            <a:r>
              <a:rPr lang="ar-LY" sz="2200" b="1" dirty="0" smtClean="0"/>
              <a:t>التشريعات </a:t>
            </a:r>
            <a:r>
              <a:rPr lang="ar-SA" sz="2200" dirty="0" smtClean="0"/>
              <a:t>الصحية</a:t>
            </a:r>
            <a:r>
              <a:rPr lang="ar-LY" sz="2200" dirty="0" smtClean="0"/>
              <a:t>   </a:t>
            </a:r>
          </a:p>
          <a:p>
            <a:pPr marL="0" indent="0">
              <a:lnSpc>
                <a:spcPct val="150000"/>
              </a:lnSpc>
              <a:buNone/>
            </a:pPr>
            <a:r>
              <a:rPr lang="ar-LY" sz="2200" dirty="0" smtClean="0"/>
              <a:t>      لتواكب التطورات</a:t>
            </a:r>
            <a:endParaRPr lang="en-US" sz="2200" dirty="0" smtClean="0"/>
          </a:p>
          <a:p>
            <a:pPr marL="457200" indent="-457200">
              <a:lnSpc>
                <a:spcPct val="150000"/>
              </a:lnSpc>
              <a:buAutoNum type="arabicPeriod" startAt="8"/>
            </a:pPr>
            <a:r>
              <a:rPr lang="ar-SA" sz="2200" dirty="0" smtClean="0"/>
              <a:t>ضعف </a:t>
            </a:r>
            <a:r>
              <a:rPr lang="ar-SA" sz="2200" b="1" dirty="0" smtClean="0"/>
              <a:t>التنسيق</a:t>
            </a:r>
            <a:r>
              <a:rPr lang="ar-SA" sz="2200" dirty="0" smtClean="0"/>
              <a:t> </a:t>
            </a:r>
            <a:r>
              <a:rPr lang="ar-SA" sz="2200" b="1" dirty="0" smtClean="0"/>
              <a:t>القطاع</a:t>
            </a:r>
            <a:r>
              <a:rPr lang="ar-LY" sz="2200" b="1" dirty="0" smtClean="0"/>
              <a:t>ي</a:t>
            </a:r>
            <a:r>
              <a:rPr lang="ar-SA" sz="2200" b="1" dirty="0" smtClean="0"/>
              <a:t> </a:t>
            </a:r>
            <a:r>
              <a:rPr lang="ar-LY" sz="2200" dirty="0" smtClean="0"/>
              <a:t>ل</a:t>
            </a:r>
            <a:r>
              <a:rPr lang="ar-SA" sz="2200" dirty="0" smtClean="0"/>
              <a:t>لحد من</a:t>
            </a:r>
            <a:r>
              <a:rPr lang="ar-LY" sz="2200" dirty="0" smtClean="0"/>
              <a:t> عبء</a:t>
            </a:r>
            <a:r>
              <a:rPr lang="ar-SA" sz="2200" dirty="0" smtClean="0"/>
              <a:t> المراضة</a:t>
            </a:r>
            <a:endParaRPr lang="ar-LY" sz="2200" dirty="0" smtClean="0"/>
          </a:p>
          <a:p>
            <a:pPr marL="457200" indent="-457200">
              <a:lnSpc>
                <a:spcPct val="150000"/>
              </a:lnSpc>
              <a:buAutoNum type="arabicPeriod" startAt="8"/>
            </a:pPr>
            <a:r>
              <a:rPr lang="ar-LY" sz="2200" dirty="0" smtClean="0"/>
              <a:t>ضعف التقدم اتجاه تحقيق أهداف </a:t>
            </a:r>
            <a:r>
              <a:rPr lang="ar-LY" sz="2200" b="1" dirty="0" smtClean="0"/>
              <a:t>التنمية المستدامة</a:t>
            </a:r>
            <a:endParaRPr lang="en-US" sz="2200" b="1" dirty="0"/>
          </a:p>
        </p:txBody>
      </p:sp>
    </p:spTree>
    <p:extLst>
      <p:ext uri="{BB962C8B-B14F-4D97-AF65-F5344CB8AC3E}">
        <p14:creationId xmlns:p14="http://schemas.microsoft.com/office/powerpoint/2010/main" val="31828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9520</TotalTime>
  <Words>5358</Words>
  <Application>Microsoft Office PowerPoint</Application>
  <PresentationFormat>Widescreen</PresentationFormat>
  <Paragraphs>863</Paragraphs>
  <Slides>64</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Calibri Light</vt:lpstr>
      <vt:lpstr>Courier New</vt:lpstr>
      <vt:lpstr>Roboto</vt:lpstr>
      <vt:lpstr>Simplified Arabic</vt:lpstr>
      <vt:lpstr>Symbol</vt:lpstr>
      <vt:lpstr>Times New Roman</vt:lpstr>
      <vt:lpstr>Wingdings</vt:lpstr>
      <vt:lpstr>Wingdings 3</vt:lpstr>
      <vt:lpstr>Office Theme</vt:lpstr>
      <vt:lpstr>PowerPoint Presentation</vt:lpstr>
      <vt:lpstr>ملامح الاستراتيجية الوطنية للصحة - ليبيا</vt:lpstr>
      <vt:lpstr>مقدمــــــــــــــــــة</vt:lpstr>
      <vt:lpstr>مقدمــــــــــــــــــة</vt:lpstr>
      <vt:lpstr>مقدمــــــــــــــــــة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المحور الأول: الحوكمة وتطبيق اللامركزية</vt:lpstr>
      <vt:lpstr>المحور الأول: الحوكمة وتطبيق اللامركزية</vt:lpstr>
      <vt:lpstr>المحور الأول: الحوكمة وتطبيق اللامركزية</vt:lpstr>
      <vt:lpstr>المحور الأول: الحوكمة وتطبيق اللامركزية</vt:lpstr>
      <vt:lpstr>PowerPoint Presentation</vt:lpstr>
      <vt:lpstr>المحور الأول: الحوكمة وتطبيق اللامركزية</vt:lpstr>
      <vt:lpstr>المحور الأول: الحوكمة وتطبيق اللامركزية</vt:lpstr>
      <vt:lpstr>المحور الثاني: تمويل النظام الصحي</vt:lpstr>
      <vt:lpstr>المحور الثاني: تمويل النظام الصحي</vt:lpstr>
      <vt:lpstr>المحور الثاني: تمويل النظام الصحي</vt:lpstr>
      <vt:lpstr>المحور الثاني: تمويل النظام الصحي</vt:lpstr>
      <vt:lpstr>المحور الثاني: تمويل النظام الصحي</vt:lpstr>
      <vt:lpstr>المحور الثاني: تمويل النظام الصحي</vt:lpstr>
      <vt:lpstr>PowerPoint Presentation</vt:lpstr>
      <vt:lpstr>المحور الثالث: المنتجات الطبية والتطعيمات والتقنيات الصحية</vt:lpstr>
      <vt:lpstr>المحور الثالث: المنتجات الطبية والتطعيمات والتقنيات الصحية</vt:lpstr>
      <vt:lpstr>المحور الثالث: المنتجات الطبية والتطعيمات والتقنيات الصحية</vt:lpstr>
      <vt:lpstr>المحور الثالث: المنتجات الطبية والتطعيمات والتقنيات الصحية</vt:lpstr>
      <vt:lpstr>المحور الثالث: المنتجات الطبية والتطعيمات والتقنيات الصحية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ملامح الاستراتيجية الوطنية للصحة - ليبيا</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ملامح الاستراتيجية الوطنية للصحة - ليبيا</dc:title>
  <dc:creator>Khaled Elmaghbub</dc:creator>
  <cp:lastModifiedBy>Khaled Elmaghbub</cp:lastModifiedBy>
  <cp:revision>232</cp:revision>
  <dcterms:created xsi:type="dcterms:W3CDTF">2021-09-07T11:56:22Z</dcterms:created>
  <dcterms:modified xsi:type="dcterms:W3CDTF">2021-09-30T07:11:03Z</dcterms:modified>
</cp:coreProperties>
</file>