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2" r:id="rId1"/>
  </p:sldMasterIdLst>
  <p:notesMasterIdLst>
    <p:notesMasterId r:id="rId19"/>
  </p:notesMasterIdLst>
  <p:sldIdLst>
    <p:sldId id="280" r:id="rId2"/>
    <p:sldId id="281" r:id="rId3"/>
    <p:sldId id="258" r:id="rId4"/>
    <p:sldId id="279" r:id="rId5"/>
    <p:sldId id="266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LY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FEE6E8AF-CAFE-4D85-B016-C29D70D4747A}" type="datetimeFigureOut">
              <a:rPr lang="ar-LY" smtClean="0"/>
              <a:t>23/02/1443</a:t>
            </a:fld>
            <a:endParaRPr lang="ar-LY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LY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LY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LY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F53BC71-D7A6-4015-B358-5C503835AE88}" type="slidenum">
              <a:rPr lang="ar-LY" smtClean="0"/>
              <a:t>‹#›</a:t>
            </a:fld>
            <a:endParaRPr lang="ar-LY"/>
          </a:p>
        </p:txBody>
      </p:sp>
    </p:spTree>
    <p:extLst>
      <p:ext uri="{BB962C8B-B14F-4D97-AF65-F5344CB8AC3E}">
        <p14:creationId xmlns:p14="http://schemas.microsoft.com/office/powerpoint/2010/main" val="296817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عنصر نائب لصورة الشريحة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cs typeface="Arial" pitchFamily="34" charset="0"/>
            </a:endParaRPr>
          </a:p>
        </p:txBody>
      </p:sp>
      <p:sp>
        <p:nvSpPr>
          <p:cNvPr id="30724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C60B741-A1A3-4843-AA0B-463E5223485D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3D683F-F0FA-442F-AF30-1B831AE3BD8D}" type="slidenum">
              <a:rPr lang="ar-LY" smtClean="0"/>
              <a:t>4</a:t>
            </a:fld>
            <a:endParaRPr lang="ar-LY"/>
          </a:p>
        </p:txBody>
      </p:sp>
    </p:spTree>
    <p:extLst>
      <p:ext uri="{BB962C8B-B14F-4D97-AF65-F5344CB8AC3E}">
        <p14:creationId xmlns:p14="http://schemas.microsoft.com/office/powerpoint/2010/main" val="1781888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LY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210E00-B1C5-498C-A06B-89FA4484C5AF}" type="slidenum">
              <a:rPr lang="ar-LY" smtClean="0"/>
              <a:t>12</a:t>
            </a:fld>
            <a:endParaRPr lang="ar-LY"/>
          </a:p>
        </p:txBody>
      </p:sp>
    </p:spTree>
    <p:extLst>
      <p:ext uri="{BB962C8B-B14F-4D97-AF65-F5344CB8AC3E}">
        <p14:creationId xmlns:p14="http://schemas.microsoft.com/office/powerpoint/2010/main" val="371340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L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A5543B-6D41-4AFE-9396-54BFB1B7991A}" type="slidenum">
              <a:rPr lang="ar-SA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8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9/30/2021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  <p:sldLayoutId id="2147483763" r:id="rId12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1499913_norm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16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239349" y="1358414"/>
            <a:ext cx="11617291" cy="41549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SA" b="1" dirty="0"/>
              <a:t>1 </a:t>
            </a:r>
            <a:r>
              <a:rPr lang="ar-SA" sz="2400" b="1" dirty="0"/>
              <a:t>- معدل زيادة السكان </a:t>
            </a:r>
            <a:r>
              <a:rPr lang="ar-LY" sz="2400" b="1" dirty="0" smtClean="0"/>
              <a:t>:</a:t>
            </a:r>
            <a:r>
              <a:rPr lang="ar-SA" sz="2400" dirty="0" smtClean="0"/>
              <a:t>  </a:t>
            </a:r>
            <a:r>
              <a:rPr lang="ar-SA" sz="2400" dirty="0"/>
              <a:t>معدل المواليد الخام - الوفيات - الخصوبه - الهجره ...الخ</a:t>
            </a:r>
            <a:endParaRPr lang="en-US" sz="2400" dirty="0"/>
          </a:p>
          <a:p>
            <a:pPr algn="r" rtl="1"/>
            <a:r>
              <a:rPr lang="ar-SA" sz="2400" b="1" dirty="0"/>
              <a:t>2 - الناتج القومي الاجمالي والناتج المحلي </a:t>
            </a:r>
            <a:r>
              <a:rPr lang="ar-SA" sz="2400" b="1" dirty="0" smtClean="0"/>
              <a:t>الاجمالي</a:t>
            </a:r>
            <a:r>
              <a:rPr lang="ar-LY" sz="2400" b="1" dirty="0" smtClean="0"/>
              <a:t>:</a:t>
            </a:r>
            <a:r>
              <a:rPr lang="ar-SA" sz="2400" dirty="0" smtClean="0"/>
              <a:t> </a:t>
            </a:r>
            <a:r>
              <a:rPr lang="ar-SA" sz="2400" dirty="0"/>
              <a:t>حصة الفرد من هذه النواتج وقياس معدل الرفاهيه.</a:t>
            </a:r>
            <a:endParaRPr lang="en-US" sz="2400" dirty="0"/>
          </a:p>
          <a:p>
            <a:pPr algn="r" rtl="1"/>
            <a:r>
              <a:rPr lang="ar-SA" sz="2400" b="1" dirty="0"/>
              <a:t>3 - توزيع الدخـل </a:t>
            </a:r>
            <a:r>
              <a:rPr lang="ar-LY" sz="2400" b="1" dirty="0" smtClean="0"/>
              <a:t>: ا</a:t>
            </a:r>
            <a:r>
              <a:rPr lang="ar-SA" sz="2400" dirty="0" smtClean="0"/>
              <a:t>لعدالة </a:t>
            </a:r>
            <a:r>
              <a:rPr lang="ar-SA" sz="2400" dirty="0"/>
              <a:t>فى توزيع الدخل بين </a:t>
            </a:r>
            <a:r>
              <a:rPr lang="ar-SA" sz="2400" dirty="0" smtClean="0"/>
              <a:t>السكان</a:t>
            </a:r>
            <a:r>
              <a:rPr lang="ar-LY" sz="2400" dirty="0" smtClean="0"/>
              <a:t>.</a:t>
            </a:r>
            <a:endParaRPr lang="en-US" sz="2400" dirty="0"/>
          </a:p>
          <a:p>
            <a:pPr algn="r" rtl="1"/>
            <a:r>
              <a:rPr lang="ar-SA" sz="2400" b="1" dirty="0"/>
              <a:t>4 - ظروف </a:t>
            </a:r>
            <a:r>
              <a:rPr lang="ar-SA" sz="2400" b="1" dirty="0" smtClean="0"/>
              <a:t>العمل </a:t>
            </a:r>
            <a:r>
              <a:rPr lang="ar-LY" sz="2400" b="1" dirty="0" smtClean="0"/>
              <a:t>:</a:t>
            </a:r>
            <a:r>
              <a:rPr lang="ar-SA" sz="2400" dirty="0" smtClean="0"/>
              <a:t> </a:t>
            </a:r>
            <a:r>
              <a:rPr lang="ar-SA" sz="2400" dirty="0"/>
              <a:t>معدل البطاله.</a:t>
            </a:r>
            <a:endParaRPr lang="en-US" sz="2400" dirty="0"/>
          </a:p>
          <a:p>
            <a:pPr algn="r" rtl="1"/>
            <a:r>
              <a:rPr lang="ar-SA" sz="2400" b="1" dirty="0"/>
              <a:t>5 - معدل التعليم بين </a:t>
            </a:r>
            <a:r>
              <a:rPr lang="ar-SA" sz="2400" b="1" dirty="0" smtClean="0"/>
              <a:t>البالغين</a:t>
            </a:r>
            <a:r>
              <a:rPr lang="ar-LY" sz="2400" b="1" dirty="0" smtClean="0"/>
              <a:t>: </a:t>
            </a:r>
            <a:r>
              <a:rPr lang="ar-SA" sz="2400" b="1" dirty="0" smtClean="0"/>
              <a:t> </a:t>
            </a:r>
            <a:r>
              <a:rPr lang="ar-SA" sz="2400" dirty="0"/>
              <a:t>وهى نسبة بين الذكور </a:t>
            </a:r>
            <a:r>
              <a:rPr lang="ar-SA" sz="2400" dirty="0" smtClean="0"/>
              <a:t>وا</a:t>
            </a:r>
            <a:r>
              <a:rPr lang="ar-LY" sz="2400" dirty="0" smtClean="0"/>
              <a:t>لإ</a:t>
            </a:r>
            <a:r>
              <a:rPr lang="ar-SA" sz="2400" dirty="0" smtClean="0"/>
              <a:t>ناث </a:t>
            </a:r>
            <a:r>
              <a:rPr lang="ar-SA" sz="2400" dirty="0"/>
              <a:t>والتى </a:t>
            </a:r>
            <a:r>
              <a:rPr lang="ar-SA" sz="2400" dirty="0" smtClean="0"/>
              <a:t>يجب</a:t>
            </a:r>
            <a:r>
              <a:rPr lang="ar-LY" sz="2400" dirty="0" smtClean="0"/>
              <a:t> </a:t>
            </a:r>
            <a:r>
              <a:rPr lang="ar-SA" sz="2400" dirty="0" smtClean="0"/>
              <a:t>أن </a:t>
            </a:r>
            <a:r>
              <a:rPr lang="ar-LY" sz="2400" dirty="0" smtClean="0"/>
              <a:t>لا</a:t>
            </a:r>
            <a:r>
              <a:rPr lang="ar-SA" sz="2400" dirty="0" smtClean="0"/>
              <a:t>تنخفض </a:t>
            </a:r>
            <a:r>
              <a:rPr lang="ar-SA" sz="2400" dirty="0"/>
              <a:t>عن 70</a:t>
            </a:r>
            <a:r>
              <a:rPr lang="ar-SA" sz="2400" dirty="0" smtClean="0"/>
              <a:t>%</a:t>
            </a:r>
            <a:r>
              <a:rPr lang="ar-LY" sz="2400" dirty="0" smtClean="0"/>
              <a:t>.</a:t>
            </a:r>
            <a:endParaRPr lang="en-US" sz="2400" dirty="0"/>
          </a:p>
          <a:p>
            <a:pPr algn="r" rtl="1"/>
            <a:r>
              <a:rPr lang="ar-SA" sz="2400" b="1" dirty="0"/>
              <a:t>6 - </a:t>
            </a:r>
            <a:r>
              <a:rPr lang="ar-SA" sz="2400" b="1" dirty="0" smtClean="0"/>
              <a:t>ا</a:t>
            </a:r>
            <a:r>
              <a:rPr lang="ar-LY" sz="2400" b="1" dirty="0" smtClean="0"/>
              <a:t>لإ</a:t>
            </a:r>
            <a:r>
              <a:rPr lang="ar-SA" sz="2400" b="1" dirty="0" smtClean="0"/>
              <a:t>سـكـــــــان </a:t>
            </a:r>
            <a:r>
              <a:rPr lang="ar-LY" sz="2400" b="1" dirty="0" smtClean="0"/>
              <a:t>:</a:t>
            </a:r>
            <a:r>
              <a:rPr lang="ar-SA" sz="2400" dirty="0" smtClean="0"/>
              <a:t>السكن </a:t>
            </a:r>
            <a:r>
              <a:rPr lang="ar-SA" sz="2400" dirty="0"/>
              <a:t>اللائق المتوفر به المياه </a:t>
            </a:r>
            <a:r>
              <a:rPr lang="ar-SA" sz="2400" dirty="0" smtClean="0"/>
              <a:t>وا</a:t>
            </a:r>
            <a:r>
              <a:rPr lang="ar-LY" sz="2400" dirty="0" smtClean="0"/>
              <a:t>لإ</a:t>
            </a:r>
            <a:r>
              <a:rPr lang="ar-SA" sz="2400" dirty="0" smtClean="0"/>
              <a:t>صحاح </a:t>
            </a:r>
            <a:r>
              <a:rPr lang="ar-SA" sz="2400" dirty="0"/>
              <a:t>وأن يكون عدد </a:t>
            </a:r>
            <a:r>
              <a:rPr lang="ar-LY" sz="2400" dirty="0" smtClean="0"/>
              <a:t>الأ</a:t>
            </a:r>
            <a:r>
              <a:rPr lang="ar-SA" sz="2400" dirty="0" smtClean="0"/>
              <a:t>فراد </a:t>
            </a:r>
            <a:r>
              <a:rPr lang="ar-SA" sz="2400" dirty="0"/>
              <a:t>الى عدد الحجرات فى مستوى معين تحدده الدوله.</a:t>
            </a:r>
            <a:endParaRPr lang="en-US" sz="2400" dirty="0"/>
          </a:p>
          <a:p>
            <a:pPr algn="r" rtl="1"/>
            <a:r>
              <a:rPr lang="ar-SA" sz="2400" b="1" dirty="0"/>
              <a:t> 7 - توافر </a:t>
            </a:r>
            <a:r>
              <a:rPr lang="ar-SA" sz="2400" b="1" dirty="0" smtClean="0"/>
              <a:t>ا</a:t>
            </a:r>
            <a:r>
              <a:rPr lang="ar-LY" sz="2400" b="1" dirty="0" smtClean="0"/>
              <a:t>لأ</a:t>
            </a:r>
            <a:r>
              <a:rPr lang="ar-SA" sz="2400" b="1" dirty="0" smtClean="0"/>
              <a:t>غذية </a:t>
            </a:r>
            <a:r>
              <a:rPr lang="ar-LY" sz="2400" b="1" dirty="0" smtClean="0"/>
              <a:t>:</a:t>
            </a:r>
            <a:r>
              <a:rPr lang="ar-SA" sz="2400" dirty="0" smtClean="0"/>
              <a:t>مايتوفر </a:t>
            </a:r>
            <a:r>
              <a:rPr lang="ar-SA" sz="2400" dirty="0"/>
              <a:t>للفرد من أغذيه متكامله العناصر والسعرات.</a:t>
            </a:r>
            <a:endParaRPr lang="en-US" sz="2400" dirty="0"/>
          </a:p>
          <a:p>
            <a:pPr algn="r" rtl="1"/>
            <a:r>
              <a:rPr lang="ar-SA" sz="2400" dirty="0"/>
              <a:t> </a:t>
            </a:r>
            <a:r>
              <a:rPr lang="ar-SA" sz="2400" b="1" dirty="0" smtClean="0"/>
              <a:t>8 </a:t>
            </a:r>
            <a:r>
              <a:rPr lang="ar-SA" sz="2400" b="1" dirty="0"/>
              <a:t>– عوامل سلوكية  </a:t>
            </a:r>
            <a:r>
              <a:rPr lang="ar-LY" sz="2400" b="1" dirty="0" smtClean="0"/>
              <a:t>: </a:t>
            </a:r>
            <a:r>
              <a:rPr lang="ar-SA" sz="2400" dirty="0" smtClean="0"/>
              <a:t>التدخين </a:t>
            </a:r>
            <a:r>
              <a:rPr lang="ar-SA" sz="2400" dirty="0"/>
              <a:t>بين الفئات العمرية </a:t>
            </a:r>
            <a:r>
              <a:rPr lang="ar-SA" sz="2400" dirty="0" smtClean="0"/>
              <a:t>ا</a:t>
            </a:r>
            <a:r>
              <a:rPr lang="ar-LY" sz="2400" dirty="0" smtClean="0"/>
              <a:t>لإ</a:t>
            </a:r>
            <a:r>
              <a:rPr lang="ar-SA" sz="2400" dirty="0" smtClean="0"/>
              <a:t>دمان </a:t>
            </a:r>
            <a:r>
              <a:rPr lang="ar-SA" sz="2400" dirty="0"/>
              <a:t>على الكحول وغيره </a:t>
            </a:r>
            <a:r>
              <a:rPr lang="ar-LY" sz="2400" dirty="0" smtClean="0"/>
              <a:t> </a:t>
            </a:r>
            <a:r>
              <a:rPr lang="ar-SA" sz="2400" dirty="0" smtClean="0"/>
              <a:t>ممارسة </a:t>
            </a:r>
            <a:r>
              <a:rPr lang="ar-SA" sz="2400" dirty="0"/>
              <a:t>النشاط </a:t>
            </a:r>
            <a:r>
              <a:rPr lang="ar-SA" sz="2400" dirty="0" smtClean="0"/>
              <a:t>البدني</a:t>
            </a:r>
            <a:r>
              <a:rPr lang="ar-LY" sz="2400" dirty="0" smtClean="0"/>
              <a:t> </a:t>
            </a:r>
            <a:r>
              <a:rPr lang="ar-SA" sz="2400" dirty="0" smtClean="0"/>
              <a:t>الوزن </a:t>
            </a:r>
            <a:r>
              <a:rPr lang="ar-SA" sz="2400" dirty="0"/>
              <a:t>الزائد والسمنة </a:t>
            </a:r>
            <a:r>
              <a:rPr lang="ar-SA" sz="2400" dirty="0" smtClean="0"/>
              <a:t>الخ</a:t>
            </a:r>
            <a:r>
              <a:rPr lang="ar-LY" sz="2400" dirty="0" smtClean="0"/>
              <a:t>.</a:t>
            </a:r>
            <a:endParaRPr lang="en-US" sz="2400" dirty="0"/>
          </a:p>
          <a:p>
            <a:pPr algn="r" rtl="1"/>
            <a:r>
              <a:rPr lang="ar-SA" sz="2400" dirty="0"/>
              <a:t> </a:t>
            </a:r>
            <a:r>
              <a:rPr lang="ar-SA" sz="2400" b="1" dirty="0" smtClean="0"/>
              <a:t>9 </a:t>
            </a:r>
            <a:r>
              <a:rPr lang="ar-SA" sz="2400" b="1" dirty="0"/>
              <a:t>– </a:t>
            </a:r>
            <a:r>
              <a:rPr lang="ar-LY" sz="2400" b="1" dirty="0" smtClean="0"/>
              <a:t>أ</a:t>
            </a:r>
            <a:r>
              <a:rPr lang="ar-SA" sz="2400" b="1" dirty="0" smtClean="0"/>
              <a:t>هداف </a:t>
            </a:r>
            <a:r>
              <a:rPr lang="ar-SA" sz="2400" b="1" dirty="0"/>
              <a:t>التنمية المستدامة </a:t>
            </a:r>
            <a:r>
              <a:rPr lang="ar-LY" sz="2400" b="1" dirty="0" smtClean="0"/>
              <a:t>:</a:t>
            </a:r>
            <a:r>
              <a:rPr lang="ar-SA" sz="2400" dirty="0" smtClean="0"/>
              <a:t>جميع </a:t>
            </a:r>
            <a:r>
              <a:rPr lang="ar-LY" sz="2400" dirty="0" smtClean="0"/>
              <a:t>أ</a:t>
            </a:r>
            <a:r>
              <a:rPr lang="ar-SA" sz="2400" dirty="0" smtClean="0"/>
              <a:t>هداف </a:t>
            </a:r>
            <a:r>
              <a:rPr lang="ar-LY" sz="2400" dirty="0" smtClean="0"/>
              <a:t>التنمية المستدامة لها علاقة مباشرة او غير مباشرة بالصحة .</a:t>
            </a:r>
            <a:r>
              <a:rPr lang="en-US" sz="2000" dirty="0"/>
              <a:t> 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432870" y="510786"/>
            <a:ext cx="1113723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800" b="1" dirty="0" smtClean="0"/>
              <a:t>المحددات </a:t>
            </a:r>
            <a:r>
              <a:rPr lang="ar-SA" sz="2800" b="1" dirty="0" smtClean="0"/>
              <a:t> ا</a:t>
            </a:r>
            <a:r>
              <a:rPr lang="ar-LY" sz="2800" b="1" dirty="0" smtClean="0"/>
              <a:t>لإ</a:t>
            </a:r>
            <a:r>
              <a:rPr lang="ar-SA" sz="2800" b="1" dirty="0" smtClean="0"/>
              <a:t>جتماعية وا</a:t>
            </a:r>
            <a:r>
              <a:rPr lang="ar-LY" sz="2800" b="1" dirty="0" smtClean="0"/>
              <a:t>لإ</a:t>
            </a:r>
            <a:r>
              <a:rPr lang="ar-SA" sz="2800" b="1" dirty="0" smtClean="0"/>
              <a:t>قتصادية والسلوكية</a:t>
            </a:r>
            <a:r>
              <a:rPr lang="ar-LY" sz="2800" b="1" dirty="0" smtClean="0"/>
              <a:t>  ومؤشرات قياسها - 4</a:t>
            </a:r>
            <a:endParaRPr lang="ar-LY" dirty="0"/>
          </a:p>
        </p:txBody>
      </p:sp>
      <p:sp>
        <p:nvSpPr>
          <p:cNvPr id="4" name="مستطيل 3"/>
          <p:cNvSpPr/>
          <p:nvPr/>
        </p:nvSpPr>
        <p:spPr>
          <a:xfrm>
            <a:off x="239348" y="5743917"/>
            <a:ext cx="11617291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LY" sz="2000" b="1" dirty="0" smtClean="0"/>
              <a:t>الصحة في كل السيايات </a:t>
            </a:r>
            <a:endParaRPr lang="ar-LY" sz="2000" b="1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85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176434"/>
              </p:ext>
            </p:extLst>
          </p:nvPr>
        </p:nvGraphicFramePr>
        <p:xfrm>
          <a:off x="504632" y="1244592"/>
          <a:ext cx="11091664" cy="489818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27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639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75063">
                <a:tc gridSpan="2">
                  <a:txBody>
                    <a:bodyPr/>
                    <a:lstStyle/>
                    <a:p>
                      <a:pPr algn="just" rtl="1">
                        <a:lnSpc>
                          <a:spcPct val="100000"/>
                        </a:lnSpc>
                        <a:buFont typeface="Wingdings" panose="05000000000000000000" pitchFamily="2" charset="2"/>
                        <a:buNone/>
                      </a:pPr>
                      <a:r>
                        <a:rPr lang="ar-LY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   المقدمة :</a:t>
                      </a:r>
                      <a:r>
                        <a:rPr lang="ar-LY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 </a:t>
                      </a:r>
                      <a:r>
                        <a:rPr lang="ar-LY" sz="2400" dirty="0" smtClean="0">
                          <a:solidFill>
                            <a:srgbClr val="002060"/>
                          </a:solidFill>
                        </a:rPr>
                        <a:t>تمهيد لدواعي وضع الاستراتيجية والنتائج المؤملــة مـن تنفيذهـــا، وخطــوات إعدادهــا وتحليل الوضع القائم .</a:t>
                      </a: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53096" marR="53096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900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الرسالة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142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الرؤية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687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القيم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577">
                <a:tc>
                  <a:txBody>
                    <a:bodyPr/>
                    <a:lstStyle/>
                    <a:p>
                      <a:pPr algn="ctr" rtl="1">
                        <a:spcAft>
                          <a:spcPts val="6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</a:rPr>
                        <a:t>التحليل الرباعي (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SWOT</a:t>
                      </a: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144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</a:rPr>
                        <a:t>الأهداف الإستراتيجية </a:t>
                      </a: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والفرعية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144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</a:rPr>
                        <a:t>مؤشرات </a:t>
                      </a: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القياس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 .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6144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المبادرات والمشاريع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0805">
                <a:tc>
                  <a:txBody>
                    <a:bodyPr/>
                    <a:lstStyle/>
                    <a:p>
                      <a:pPr algn="ctr" rtl="1">
                        <a:spcBef>
                          <a:spcPts val="600"/>
                        </a:spcBef>
                        <a:spcAft>
                          <a:spcPts val="200"/>
                        </a:spcAft>
                      </a:pPr>
                      <a:r>
                        <a:rPr lang="ar-LY" sz="2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Arabic Transparent"/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Low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المتابعة والتق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ي</a:t>
                      </a:r>
                      <a:r>
                        <a:rPr lang="ar-SA" sz="2800" b="1" dirty="0" smtClean="0">
                          <a:solidFill>
                            <a:schemeClr val="tx1"/>
                          </a:solidFill>
                          <a:effectLst/>
                        </a:rPr>
                        <a:t>يم</a:t>
                      </a:r>
                      <a:r>
                        <a:rPr lang="ar-LY" sz="2800" b="1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en-US" sz="2800" b="1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abic Transparent"/>
                      </a:endParaRPr>
                    </a:p>
                  </a:txBody>
                  <a:tcPr marL="70795" marR="70795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792664" y="404665"/>
            <a:ext cx="10803632" cy="6627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LY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LY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مكونات </a:t>
            </a:r>
            <a:r>
              <a:rPr lang="ar-LY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الإستراتيجية</a:t>
            </a:r>
            <a:endParaRPr lang="ar-LY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cs"/>
            </a:endParaRPr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007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7214360"/>
              </p:ext>
            </p:extLst>
          </p:nvPr>
        </p:nvGraphicFramePr>
        <p:xfrm>
          <a:off x="357365" y="2756328"/>
          <a:ext cx="11445062" cy="34749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3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7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94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6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6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3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916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866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944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98424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3215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804664">
                <a:tc grid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LY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</a:rPr>
                        <a:t>الإطار </a:t>
                      </a:r>
                      <a:r>
                        <a:rPr lang="ar-LY" sz="1800" dirty="0">
                          <a:solidFill>
                            <a:schemeClr val="tx1"/>
                          </a:solidFill>
                          <a:effectLst/>
                        </a:rPr>
                        <a:t>الزمني </a:t>
                      </a: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</a:rPr>
                        <a:t>للتنفيذ</a:t>
                      </a: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</a:rPr>
                        <a:t>مؤشرات الأداء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التكلفة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>
                          <a:solidFill>
                            <a:schemeClr val="tx1"/>
                          </a:solidFill>
                          <a:effectLst/>
                        </a:rPr>
                        <a:t>المسؤول عن </a:t>
                      </a: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</a:rPr>
                        <a:t>التنفيذ/التمويل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>
                          <a:solidFill>
                            <a:schemeClr val="tx1"/>
                          </a:solidFill>
                          <a:effectLst/>
                        </a:rPr>
                        <a:t>الإجراءات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ar-LY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800" dirty="0" smtClean="0">
                          <a:solidFill>
                            <a:schemeClr val="tx1"/>
                          </a:solidFill>
                          <a:effectLst/>
                        </a:rPr>
                        <a:t>( </a:t>
                      </a:r>
                      <a:r>
                        <a:rPr lang="ar-SA" sz="1800" dirty="0">
                          <a:solidFill>
                            <a:schemeClr val="tx1"/>
                          </a:solidFill>
                          <a:effectLst/>
                        </a:rPr>
                        <a:t>المشاريع 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LY" sz="18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 smtClean="0">
                          <a:solidFill>
                            <a:schemeClr val="tx1"/>
                          </a:solidFill>
                          <a:effectLst/>
                        </a:rPr>
                        <a:t>ت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800" dirty="0">
                          <a:solidFill>
                            <a:schemeClr val="tx1"/>
                          </a:solidFill>
                          <a:effectLst/>
                        </a:rPr>
                        <a:t>الأهداف التنفيذية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14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5337">
                <a:tc>
                  <a:txBody>
                    <a:bodyPr/>
                    <a:lstStyle/>
                    <a:p>
                      <a:pPr algn="r" rtl="1"/>
                      <a:r>
                        <a:rPr lang="ar-LY" dirty="0" smtClean="0">
                          <a:solidFill>
                            <a:schemeClr val="tx1"/>
                          </a:solidFill>
                        </a:rPr>
                        <a:t>2030</a:t>
                      </a:r>
                      <a:endParaRPr lang="ar-LY" dirty="0">
                        <a:solidFill>
                          <a:schemeClr val="tx1"/>
                        </a:solidFill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LY"/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endParaRPr lang="ar-LY" dirty="0"/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Y" b="1" dirty="0" smtClean="0"/>
                        <a:t>2022</a:t>
                      </a:r>
                      <a:endParaRPr lang="ar-LY" b="1" dirty="0"/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46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</a:rPr>
                        <a:t>√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√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√</a:t>
                      </a:r>
                      <a:endParaRPr lang="en-US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√</a:t>
                      </a:r>
                      <a:endParaRPr lang="en-US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LY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 rowSpan="2">
                  <a:txBody>
                    <a:bodyPr/>
                    <a:lstStyle/>
                    <a:p>
                      <a:pPr lvl="0" rtl="1"/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/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4244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/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LY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-------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  <a:tc vMerge="1">
                  <a:txBody>
                    <a:bodyPr/>
                    <a:lstStyle/>
                    <a:p>
                      <a:pPr rtl="1"/>
                      <a:endParaRPr lang="ar-L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LY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</a:t>
                      </a:r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rtl="1"/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LY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395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1"/>
                      <a:r>
                        <a:rPr lang="ar-LY" sz="2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-------</a:t>
                      </a:r>
                      <a:endParaRPr lang="en-US" sz="2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rtl="1"/>
                      <a:endParaRPr lang="en-US" sz="2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6"/>
          <p:cNvSpPr/>
          <p:nvPr/>
        </p:nvSpPr>
        <p:spPr>
          <a:xfrm>
            <a:off x="395338" y="784123"/>
            <a:ext cx="10693217" cy="5927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ar-LY" sz="3200" b="1" dirty="0" smtClean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محاور الإسترتيجية : الأول , الثاني, الثالث  ............</a:t>
            </a:r>
            <a:endParaRPr lang="en-US" sz="32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395339" y="1617910"/>
            <a:ext cx="1088523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LY" sz="2800" b="1" dirty="0" smtClean="0"/>
              <a:t> لكل محور له أهداف</a:t>
            </a:r>
            <a:r>
              <a:rPr lang="ar-EG" sz="2800" b="1" dirty="0" smtClean="0"/>
              <a:t> </a:t>
            </a:r>
            <a:r>
              <a:rPr lang="ar-LY" sz="2800" b="1" dirty="0" smtClean="0"/>
              <a:t>إ</a:t>
            </a:r>
            <a:r>
              <a:rPr lang="ar-EG" sz="2800" b="1" dirty="0" smtClean="0"/>
              <a:t>ستراتيجي</a:t>
            </a:r>
            <a:r>
              <a:rPr lang="ar-LY" sz="2800" b="1" dirty="0" smtClean="0"/>
              <a:t>ة:</a:t>
            </a:r>
            <a:r>
              <a:rPr lang="ar-EG" sz="2800" b="1" dirty="0" smtClean="0"/>
              <a:t> الأول</a:t>
            </a:r>
            <a:r>
              <a:rPr lang="ar-LY" sz="2800" b="1" dirty="0" smtClean="0"/>
              <a:t>, الثاني,الثالث......</a:t>
            </a:r>
            <a:r>
              <a:rPr lang="ar-EG" sz="2800" b="1" dirty="0" smtClean="0"/>
              <a:t> </a:t>
            </a:r>
            <a:endParaRPr lang="ar-LY" sz="2800" dirty="0"/>
          </a:p>
        </p:txBody>
      </p:sp>
      <p:sp>
        <p:nvSpPr>
          <p:cNvPr id="5" name="مستطيل 4"/>
          <p:cNvSpPr/>
          <p:nvPr/>
        </p:nvSpPr>
        <p:spPr>
          <a:xfrm>
            <a:off x="395338" y="2328551"/>
            <a:ext cx="10849203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LY" sz="2800" b="1" dirty="0" smtClean="0"/>
              <a:t> لكل هدف</a:t>
            </a:r>
            <a:r>
              <a:rPr lang="ar-EG" sz="2800" b="1" dirty="0" smtClean="0"/>
              <a:t> </a:t>
            </a:r>
            <a:r>
              <a:rPr lang="ar-LY" sz="2800" b="1" dirty="0" smtClean="0"/>
              <a:t>إ</a:t>
            </a:r>
            <a:r>
              <a:rPr lang="ar-EG" sz="2800" b="1" dirty="0" smtClean="0"/>
              <a:t>ستراتيجي</a:t>
            </a:r>
            <a:r>
              <a:rPr lang="ar-LY" sz="2800" b="1" dirty="0" smtClean="0"/>
              <a:t> له أهداف تنفيذية:</a:t>
            </a:r>
            <a:r>
              <a:rPr lang="ar-EG" sz="2800" b="1" dirty="0" smtClean="0"/>
              <a:t> الأول</a:t>
            </a:r>
            <a:r>
              <a:rPr lang="ar-LY" sz="2800" b="1" dirty="0" smtClean="0"/>
              <a:t>, الثاني,الثالث......</a:t>
            </a:r>
            <a:r>
              <a:rPr lang="ar-EG" sz="2800" b="1" dirty="0" smtClean="0"/>
              <a:t> </a:t>
            </a:r>
            <a:endParaRPr lang="ar-LY" sz="2800" dirty="0"/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7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4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177421" y="366986"/>
            <a:ext cx="1135810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2400" b="1" dirty="0"/>
              <a:t>المركز الوطني لتطوير النظام </a:t>
            </a:r>
            <a:r>
              <a:rPr lang="ar-SA" sz="2400" b="1" dirty="0" smtClean="0"/>
              <a:t>الصحي</a:t>
            </a:r>
            <a:endParaRPr lang="en-US" sz="2400" b="1" dirty="0"/>
          </a:p>
        </p:txBody>
      </p:sp>
      <p:sp>
        <p:nvSpPr>
          <p:cNvPr id="4" name="مستطيل 3"/>
          <p:cNvSpPr/>
          <p:nvPr/>
        </p:nvSpPr>
        <p:spPr>
          <a:xfrm>
            <a:off x="177421" y="2245545"/>
            <a:ext cx="11391186" cy="39087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800" b="1" dirty="0" smtClean="0"/>
              <a:t>برنامج العمل</a:t>
            </a:r>
          </a:p>
          <a:p>
            <a:pPr algn="r" rtl="1"/>
            <a:r>
              <a:rPr lang="ar-LY" sz="2800" b="1" dirty="0" smtClean="0"/>
              <a:t>أولا :  أسس </a:t>
            </a:r>
            <a:r>
              <a:rPr lang="ar-LY" sz="2800" b="1" dirty="0"/>
              <a:t>الإستراتيجية  الليبية للصحة </a:t>
            </a:r>
            <a:r>
              <a:rPr lang="ar-LY" sz="2800" b="1" dirty="0" smtClean="0"/>
              <a:t>: ا.د.ابراهيم جبيل</a:t>
            </a:r>
            <a:endParaRPr lang="ar-LY" sz="2800" dirty="0"/>
          </a:p>
          <a:p>
            <a:pPr algn="r" rtl="1"/>
            <a:r>
              <a:rPr lang="ar-LY" sz="2400" b="1" dirty="0" smtClean="0"/>
              <a:t>ثانيا: </a:t>
            </a:r>
            <a:r>
              <a:rPr lang="ar-LY" sz="2400" b="1" dirty="0"/>
              <a:t>مداخلة د.خالد المغبوب حول الملامح العامة </a:t>
            </a:r>
            <a:r>
              <a:rPr lang="ar-LY" sz="2400" b="1" dirty="0" smtClean="0"/>
              <a:t>للإستراتيجية  </a:t>
            </a:r>
            <a:r>
              <a:rPr lang="ar-LY" sz="2400" b="1" dirty="0"/>
              <a:t>الليبية للصحة</a:t>
            </a:r>
            <a:endParaRPr lang="ar-LY" sz="2400" dirty="0"/>
          </a:p>
          <a:p>
            <a:pPr algn="r" rtl="1"/>
            <a:r>
              <a:rPr lang="ar-LY" sz="2400" b="1" dirty="0" smtClean="0"/>
              <a:t>ثالثا: برنامج عمل المشاركين :</a:t>
            </a:r>
          </a:p>
          <a:p>
            <a:pPr algn="r" rtl="1"/>
            <a:r>
              <a:rPr lang="ar-LY" sz="2400" b="1" u="sng" dirty="0"/>
              <a:t>أ</a:t>
            </a:r>
            <a:r>
              <a:rPr lang="ar-LY" sz="2400" b="1" u="sng" dirty="0" smtClean="0"/>
              <a:t>مل من كل مشارك في المشاركة </a:t>
            </a:r>
            <a:r>
              <a:rPr lang="ar-LY" sz="2400" b="1" u="sng" dirty="0"/>
              <a:t>في مجموعات العمل</a:t>
            </a:r>
            <a:r>
              <a:rPr lang="ar-LY" sz="2400" b="1" u="sng" dirty="0" smtClean="0"/>
              <a:t> </a:t>
            </a:r>
            <a:r>
              <a:rPr lang="ar-LY" sz="2400" b="1" u="sng" dirty="0" smtClean="0">
                <a:solidFill>
                  <a:schemeClr val="accent1"/>
                </a:solidFill>
              </a:rPr>
              <a:t>وتعبئة النموذج االخاص بالإستبانة الأولى: </a:t>
            </a:r>
            <a:r>
              <a:rPr lang="ar-LY" sz="2400" b="1" u="sng" dirty="0" smtClean="0"/>
              <a:t>الركائز الرئيسية للصحة :</a:t>
            </a:r>
          </a:p>
          <a:p>
            <a:pPr marL="457200" indent="-457200" algn="r" rtl="1">
              <a:buAutoNum type="arabicPeriod"/>
            </a:pPr>
            <a:r>
              <a:rPr lang="ar-LY" sz="2400" b="1" dirty="0"/>
              <a:t>إستبانة </a:t>
            </a:r>
            <a:r>
              <a:rPr lang="ar-LY" sz="2400" b="1" dirty="0" smtClean="0"/>
              <a:t>قيم ورؤية ورسالة: </a:t>
            </a:r>
            <a:r>
              <a:rPr lang="ar-LY" sz="2400" b="1" dirty="0"/>
              <a:t>الإستراتيجية  الليبية </a:t>
            </a:r>
            <a:r>
              <a:rPr lang="ar-LY" sz="2400" b="1" dirty="0" smtClean="0"/>
              <a:t>للصحة.</a:t>
            </a:r>
          </a:p>
          <a:p>
            <a:pPr marL="457200" indent="-457200" algn="r" rtl="1">
              <a:buAutoNum type="arabicPeriod"/>
            </a:pPr>
            <a:r>
              <a:rPr lang="ar-LY" sz="2400" b="1" dirty="0" smtClean="0"/>
              <a:t>إستبانة التحليل الرباعي للصحة في ليبيا .</a:t>
            </a:r>
          </a:p>
          <a:p>
            <a:pPr marL="457200" indent="-457200" algn="r" rtl="1">
              <a:buAutoNum type="arabicPeriod"/>
            </a:pPr>
            <a:r>
              <a:rPr lang="ar-LY" sz="2400" b="1" dirty="0"/>
              <a:t>إستبانة </a:t>
            </a:r>
            <a:r>
              <a:rPr lang="ar-LY" sz="2400" b="1" dirty="0" smtClean="0"/>
              <a:t>التحديات التي تواجه قطاع الصحة .</a:t>
            </a:r>
          </a:p>
          <a:p>
            <a:pPr marL="457200" indent="-457200" algn="r" rtl="1">
              <a:buAutoNum type="arabicPeriod"/>
            </a:pPr>
            <a:r>
              <a:rPr lang="ar-LY" sz="2400" b="1" dirty="0"/>
              <a:t>إ</a:t>
            </a:r>
            <a:r>
              <a:rPr lang="ar-LY" sz="2400" b="1" dirty="0" smtClean="0"/>
              <a:t>قتراح الأهداف الإستراتيجية والأهداف الفرعية والإجراءت التنفيذية للركائز الأساسية للصحة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177421" y="925603"/>
            <a:ext cx="11391186" cy="46166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400" b="1" dirty="0"/>
              <a:t>برنامج </a:t>
            </a:r>
            <a:r>
              <a:rPr lang="ar-LY" sz="2400" b="1" dirty="0" smtClean="0"/>
              <a:t>العمل </a:t>
            </a:r>
            <a:endParaRPr lang="ar-LY" sz="2400" b="1" dirty="0"/>
          </a:p>
        </p:txBody>
      </p:sp>
      <p:sp>
        <p:nvSpPr>
          <p:cNvPr id="7" name="مستطيل 6"/>
          <p:cNvSpPr/>
          <p:nvPr/>
        </p:nvSpPr>
        <p:spPr>
          <a:xfrm>
            <a:off x="177421" y="1610954"/>
            <a:ext cx="11391186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400" b="1" dirty="0" smtClean="0"/>
              <a:t> الهدف : من أجل </a:t>
            </a:r>
            <a:r>
              <a:rPr lang="ar-LY" sz="2400" b="1" dirty="0"/>
              <a:t>إعداد الإستراتيجية  الليبية للصحة </a:t>
            </a:r>
          </a:p>
        </p:txBody>
      </p:sp>
      <p:pic>
        <p:nvPicPr>
          <p:cNvPr id="6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35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6703" y="1760941"/>
            <a:ext cx="11067671" cy="35394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LY" sz="2400" b="1" dirty="0" smtClean="0"/>
              <a:t>ثالثا </a:t>
            </a:r>
            <a:r>
              <a:rPr lang="ar-LY" sz="2800" b="1" dirty="0" smtClean="0"/>
              <a:t>:  مجموعات العمل:</a:t>
            </a:r>
          </a:p>
          <a:p>
            <a:pPr algn="r" rtl="1"/>
            <a:r>
              <a:rPr lang="ar-LY" sz="2800" b="1" u="sng" dirty="0" smtClean="0"/>
              <a:t>  يتم تقسيم الحضور الى فرق عمل وفق التالي: </a:t>
            </a:r>
          </a:p>
          <a:p>
            <a:pPr marL="457200" indent="-457200" algn="r" rtl="1">
              <a:buAutoNum type="arabicPeriod"/>
            </a:pPr>
            <a:r>
              <a:rPr lang="ar-LY" sz="2800" b="1" dirty="0" smtClean="0"/>
              <a:t>مجموعة : الحوكمة والتمويل</a:t>
            </a:r>
            <a:r>
              <a:rPr lang="ar-LY" sz="2800" b="1" dirty="0"/>
              <a:t>.</a:t>
            </a:r>
            <a:r>
              <a:rPr lang="en-US" sz="2800" b="1" dirty="0"/>
              <a:t> </a:t>
            </a:r>
            <a:endParaRPr lang="ar-LY" sz="2800" b="1" dirty="0" smtClean="0"/>
          </a:p>
          <a:p>
            <a:pPr marL="457200" indent="-457200" algn="r" rtl="1">
              <a:buFontTx/>
              <a:buAutoNum type="arabicPeriod"/>
            </a:pPr>
            <a:r>
              <a:rPr lang="ar-LY" sz="2800" b="1" dirty="0" smtClean="0"/>
              <a:t>مجموعة : </a:t>
            </a:r>
            <a:r>
              <a:rPr lang="ar-LY" sz="2800" b="1" dirty="0"/>
              <a:t>المعلومات الصحية والموارد </a:t>
            </a:r>
            <a:r>
              <a:rPr lang="ar-LY" sz="2800" b="1" dirty="0" smtClean="0"/>
              <a:t>البشرية.</a:t>
            </a:r>
            <a:r>
              <a:rPr lang="en-US" sz="2800" b="1" dirty="0" smtClean="0"/>
              <a:t> </a:t>
            </a:r>
          </a:p>
          <a:p>
            <a:pPr marL="457200" indent="-457200" algn="r" rtl="1">
              <a:buFontTx/>
              <a:buAutoNum type="arabicPeriod"/>
            </a:pPr>
            <a:r>
              <a:rPr lang="ar-LY" sz="2800" b="1" dirty="0" smtClean="0"/>
              <a:t>مجموعة : </a:t>
            </a:r>
            <a:r>
              <a:rPr lang="ar-LY" sz="2800" b="1" dirty="0"/>
              <a:t>الأدوية  والتطعيمات والتقنيات الصحية.</a:t>
            </a:r>
            <a:r>
              <a:rPr lang="en-US" sz="2800" b="1" dirty="0" smtClean="0"/>
              <a:t> </a:t>
            </a:r>
          </a:p>
          <a:p>
            <a:pPr marL="457200" indent="-457200" algn="r" rtl="1">
              <a:buFontTx/>
              <a:buAutoNum type="arabicPeriod"/>
            </a:pPr>
            <a:r>
              <a:rPr lang="ar-LY" sz="2800" b="1" dirty="0" smtClean="0"/>
              <a:t>مجموعة:  </a:t>
            </a:r>
            <a:r>
              <a:rPr lang="ar-LY" sz="2800" b="1" dirty="0"/>
              <a:t>محددات </a:t>
            </a:r>
            <a:r>
              <a:rPr lang="ar-LY" sz="2800" b="1" dirty="0" smtClean="0"/>
              <a:t>الصحة.</a:t>
            </a:r>
            <a:r>
              <a:rPr lang="en-US" sz="2800" b="1" dirty="0" smtClean="0"/>
              <a:t> </a:t>
            </a:r>
            <a:endParaRPr lang="ar-LY" sz="2800" b="1" dirty="0" smtClean="0"/>
          </a:p>
          <a:p>
            <a:pPr marL="457200" indent="-457200" algn="r" rtl="1">
              <a:buFontTx/>
              <a:buAutoNum type="arabicPeriod"/>
            </a:pPr>
            <a:r>
              <a:rPr lang="ar-LY" sz="2800" b="1" dirty="0" smtClean="0"/>
              <a:t>مجموعة: </a:t>
            </a:r>
            <a:r>
              <a:rPr lang="ar-LY" sz="2800" b="1" dirty="0"/>
              <a:t>تقديم الخدمات  الصحية والمشاكل الصحية ذات الأولوية.</a:t>
            </a:r>
            <a:r>
              <a:rPr lang="en-US" sz="2800" b="1" dirty="0"/>
              <a:t> </a:t>
            </a:r>
          </a:p>
          <a:p>
            <a:pPr algn="r" rtl="1"/>
            <a:r>
              <a:rPr lang="ar-LY" sz="2800" b="1" dirty="0" smtClean="0"/>
              <a:t>6 . مجموعة: التنمية المستدامة .</a:t>
            </a:r>
          </a:p>
        </p:txBody>
      </p:sp>
      <p:sp>
        <p:nvSpPr>
          <p:cNvPr id="3" name="مستطيل 2"/>
          <p:cNvSpPr/>
          <p:nvPr/>
        </p:nvSpPr>
        <p:spPr>
          <a:xfrm>
            <a:off x="295870" y="983365"/>
            <a:ext cx="11067671" cy="52322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800" b="1" dirty="0"/>
              <a:t>برنامج </a:t>
            </a:r>
            <a:r>
              <a:rPr lang="ar-LY" sz="2800" b="1" dirty="0" smtClean="0"/>
              <a:t>عمل المجموعات - 2</a:t>
            </a:r>
            <a:endParaRPr lang="ar-LY" sz="2800" b="1" dirty="0"/>
          </a:p>
        </p:txBody>
      </p:sp>
      <p:sp>
        <p:nvSpPr>
          <p:cNvPr id="4" name="مستطيل 3"/>
          <p:cNvSpPr/>
          <p:nvPr/>
        </p:nvSpPr>
        <p:spPr>
          <a:xfrm>
            <a:off x="295869" y="5716756"/>
            <a:ext cx="11098504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400" b="1" dirty="0" smtClean="0"/>
              <a:t>يحدد </a:t>
            </a:r>
            <a:r>
              <a:rPr lang="ar-LY" sz="2400" b="1" dirty="0"/>
              <a:t>رئيس لكل مجموعة لإدارة النقاش ومنسق لتقديم نتائج أعمال المجموعة</a:t>
            </a:r>
            <a:endParaRPr lang="ar-LY" sz="2400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37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498378"/>
              </p:ext>
            </p:extLst>
          </p:nvPr>
        </p:nvGraphicFramePr>
        <p:xfrm>
          <a:off x="410929" y="1484785"/>
          <a:ext cx="11562164" cy="47525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6186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58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2299">
                <a:tc>
                  <a:txBody>
                    <a:bodyPr/>
                    <a:lstStyle/>
                    <a:p>
                      <a:pPr algn="ctr" rtl="1"/>
                      <a:r>
                        <a:rPr lang="ar-LY" sz="2800" dirty="0" smtClean="0">
                          <a:solidFill>
                            <a:schemeClr val="tx1"/>
                          </a:solidFill>
                        </a:rPr>
                        <a:t>المجموعات </a:t>
                      </a:r>
                      <a:endParaRPr lang="ar-LY" sz="2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LY" sz="2800" dirty="0" smtClean="0">
                          <a:solidFill>
                            <a:schemeClr val="tx1"/>
                          </a:solidFill>
                        </a:rPr>
                        <a:t>منسقي المجموعات </a:t>
                      </a:r>
                      <a:endParaRPr lang="ar-LY" sz="2800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23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dirty="0" smtClean="0"/>
                        <a:t>مجموعة - 1 : الحوكمة والتمويل.</a:t>
                      </a:r>
                      <a:r>
                        <a:rPr lang="en-US" sz="2000" b="1" dirty="0" smtClean="0"/>
                        <a:t> </a:t>
                      </a:r>
                      <a:endParaRPr lang="ar-LY" sz="2000" b="1" dirty="0" smtClean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د.خالد المغبوب , د.طلال عجاج </a:t>
                      </a:r>
                      <a:r>
                        <a:rPr lang="ar-LY" sz="2000" b="1" dirty="0" smtClean="0"/>
                        <a:t>.</a:t>
                      </a:r>
                      <a:r>
                        <a:rPr lang="ar-SA" sz="2000" b="1" baseline="0" dirty="0" smtClean="0"/>
                        <a:t> د. طارق كويري</a:t>
                      </a:r>
                      <a:endParaRPr lang="ar-LY" sz="20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0170"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مجموعة -2 : المعلومات الصحية والموارد البشرية .</a:t>
                      </a:r>
                      <a:endParaRPr lang="ar-LY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baseline="0" dirty="0" smtClean="0"/>
                        <a:t>ا.د.ابراهيم جبيل , </a:t>
                      </a:r>
                      <a:r>
                        <a:rPr lang="ar-LY" sz="2000" b="1" dirty="0" smtClean="0"/>
                        <a:t>د.نصرالدين </a:t>
                      </a:r>
                      <a:r>
                        <a:rPr lang="ar-LY" sz="2000" b="1" dirty="0" smtClean="0"/>
                        <a:t>الحامدي.</a:t>
                      </a:r>
                      <a:r>
                        <a:rPr lang="ar-SA" sz="2000" b="1" dirty="0" smtClean="0"/>
                        <a:t>د. عبد العزيز الحلافي</a:t>
                      </a:r>
                      <a:endParaRPr lang="ar-LY" sz="2000" b="1" dirty="0" smtClean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149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dirty="0" smtClean="0"/>
                        <a:t>مجموعة- 3 :</a:t>
                      </a:r>
                      <a:r>
                        <a:rPr lang="ar-LY" sz="2000" b="1" baseline="0" dirty="0" smtClean="0"/>
                        <a:t> </a:t>
                      </a:r>
                      <a:r>
                        <a:rPr lang="ar-LY" sz="2000" b="1" dirty="0" smtClean="0"/>
                        <a:t>الأدوية  والتطعيمات والتقنيات الصحية.</a:t>
                      </a:r>
                      <a:r>
                        <a:rPr lang="en-US" sz="2000" b="1" dirty="0" smtClean="0"/>
                        <a:t>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د.محمد</a:t>
                      </a:r>
                      <a:r>
                        <a:rPr lang="ar-LY" sz="2000" b="1" baseline="0" dirty="0" smtClean="0"/>
                        <a:t> خشيبة , د. مرعي الجازوي. </a:t>
                      </a:r>
                      <a:endParaRPr lang="ar-LY" sz="20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56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dirty="0" smtClean="0"/>
                        <a:t>مجموعة - 4 : محددات الصحة .</a:t>
                      </a:r>
                      <a:r>
                        <a:rPr lang="en-US" sz="2000" b="1" dirty="0" smtClean="0"/>
                        <a:t> </a:t>
                      </a:r>
                      <a:endParaRPr lang="ar-LY" sz="2000" b="1" dirty="0" smtClean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dirty="0" smtClean="0"/>
                        <a:t>د.عادل التاجوري , ا.محمد ابراهيم </a:t>
                      </a:r>
                      <a:r>
                        <a:rPr lang="ar-LY" sz="2000" b="1" dirty="0" smtClean="0"/>
                        <a:t>.</a:t>
                      </a:r>
                      <a:r>
                        <a:rPr lang="ar-SA" sz="2000" b="1" dirty="0" smtClean="0"/>
                        <a:t>د. عبدالمنعم اسويكر</a:t>
                      </a:r>
                      <a:endParaRPr lang="ar-LY" sz="2000" b="1" dirty="0" smtClean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561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LY" sz="2000" b="1" dirty="0" smtClean="0"/>
                        <a:t>مجموعة - 5 : تقديم الخدمات  الصحية والمشاكل الصحية ذات الأولوية.</a:t>
                      </a:r>
                      <a:r>
                        <a:rPr lang="en-US" sz="2000" b="1" dirty="0" smtClean="0"/>
                        <a:t> 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ا.د. سمير صقر , د.غسان كريم </a:t>
                      </a:r>
                      <a:r>
                        <a:rPr lang="ar-LY" sz="2000" b="1" dirty="0" smtClean="0"/>
                        <a:t>.</a:t>
                      </a:r>
                      <a:r>
                        <a:rPr lang="ar-SA" sz="2000" b="1" dirty="0" smtClean="0"/>
                        <a:t> د. </a:t>
                      </a:r>
                      <a:r>
                        <a:rPr lang="ar-SA" sz="2000" b="1" smtClean="0"/>
                        <a:t>عصام الدناع</a:t>
                      </a:r>
                      <a:endParaRPr lang="ar-LY" sz="20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7494"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مجموعة - 6: التنمية المستدامة </a:t>
                      </a:r>
                      <a:endParaRPr lang="ar-LY" sz="20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LY" sz="2000" b="1" dirty="0" smtClean="0"/>
                        <a:t>د.وليد إستيتة ,</a:t>
                      </a:r>
                      <a:r>
                        <a:rPr lang="ar-LY" sz="2000" b="1" baseline="0" dirty="0" smtClean="0"/>
                        <a:t> د.علي خليل. </a:t>
                      </a:r>
                      <a:endParaRPr lang="ar-LY" sz="20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623392" y="749224"/>
            <a:ext cx="1113723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LY" sz="2800" b="1" dirty="0" smtClean="0"/>
              <a:t>منسقي </a:t>
            </a:r>
            <a:r>
              <a:rPr lang="ar-LY" sz="2800" b="1" dirty="0"/>
              <a:t>المجموعات </a:t>
            </a: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80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244F76-13EA-4E4D-BE5D-C1998ADAF0A9}" type="slidenum">
              <a:rPr lang="ar-SA"/>
              <a:pPr eaLnBrk="1" hangingPunct="1"/>
              <a:t>16</a:t>
            </a:fld>
            <a:endParaRPr lang="en-AU"/>
          </a:p>
        </p:txBody>
      </p:sp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508000" y="2819400"/>
            <a:ext cx="10972800" cy="7620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ar-SA" sz="4400" b="1" dirty="0">
                <a:solidFill>
                  <a:srgbClr val="009900"/>
                </a:solidFill>
                <a:latin typeface="ae_AlMateen" pitchFamily="18" charset="-78"/>
                <a:cs typeface="ae_AlMateen" pitchFamily="18" charset="-78"/>
              </a:rPr>
              <a:t>و السلام عليكم ورحمة الله وبركاته</a:t>
            </a:r>
            <a:r>
              <a:rPr lang="ar-SA" sz="4400" b="1" dirty="0">
                <a:solidFill>
                  <a:srgbClr val="66FF33"/>
                </a:solidFill>
                <a:latin typeface="ae_AlMateen" pitchFamily="18" charset="-78"/>
                <a:cs typeface="ae_AlMateen" pitchFamily="18" charset="-78"/>
              </a:rPr>
              <a:t> </a:t>
            </a:r>
            <a:endParaRPr lang="en-AU" sz="4400" b="1" dirty="0">
              <a:solidFill>
                <a:srgbClr val="66FF33"/>
              </a:solidFill>
              <a:latin typeface="ae_AlMateen" pitchFamily="18" charset="-78"/>
              <a:cs typeface="ae_AlMateen" pitchFamily="18" charset="-78"/>
            </a:endParaRPr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82292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024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024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61627" y="2343221"/>
            <a:ext cx="4105115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SA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شكرا جزيلا</a:t>
            </a:r>
            <a:endParaRPr lang="en-US" sz="80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8985" y="6138610"/>
            <a:ext cx="2274005" cy="71939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64058" y="6230058"/>
            <a:ext cx="627942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7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1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6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93807" y="6389767"/>
            <a:ext cx="2044440" cy="468233"/>
          </a:xfrm>
        </p:spPr>
        <p:txBody>
          <a:bodyPr>
            <a:normAutofit/>
          </a:bodyPr>
          <a:lstStyle/>
          <a:p>
            <a:r>
              <a:rPr lang="en-US" dirty="0"/>
              <a:t>info@nchsr.gov.ly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5571" y="6142257"/>
            <a:ext cx="2078916" cy="4816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307" y="749752"/>
            <a:ext cx="11678940" cy="565173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5147" y="738029"/>
            <a:ext cx="2333100" cy="2333100"/>
          </a:xfrm>
          <a:prstGeom prst="rect">
            <a:avLst/>
          </a:prstGeom>
        </p:spPr>
      </p:pic>
      <p:sp>
        <p:nvSpPr>
          <p:cNvPr id="10" name="مستطيل 9"/>
          <p:cNvSpPr/>
          <p:nvPr/>
        </p:nvSpPr>
        <p:spPr>
          <a:xfrm>
            <a:off x="2150744" y="5419168"/>
            <a:ext cx="6763390" cy="58477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/>
            <a:r>
              <a:rPr lang="ar-LY" sz="3200" b="1" dirty="0" smtClean="0"/>
              <a:t>طرابلس , الخميس الموافق : 30 . 09 . 2021</a:t>
            </a:r>
            <a:endParaRPr lang="ar-LY" sz="3200" dirty="0"/>
          </a:p>
        </p:txBody>
      </p:sp>
    </p:spTree>
    <p:extLst>
      <p:ext uri="{BB962C8B-B14F-4D97-AF65-F5344CB8AC3E}">
        <p14:creationId xmlns:p14="http://schemas.microsoft.com/office/powerpoint/2010/main" val="133046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31" y="4472285"/>
            <a:ext cx="11029616" cy="1188720"/>
          </a:xfrm>
        </p:spPr>
        <p:txBody>
          <a:bodyPr>
            <a:normAutofit fontScale="90000"/>
          </a:bodyPr>
          <a:lstStyle/>
          <a:p>
            <a:pPr algn="ctr"/>
            <a:r>
              <a:rPr lang="ar-SA" sz="5400" dirty="0"/>
              <a:t/>
            </a:r>
            <a:br>
              <a:rPr lang="ar-SA" sz="5400" dirty="0"/>
            </a:br>
            <a:r>
              <a:rPr lang="ar-SA" sz="5400" dirty="0"/>
              <a:t/>
            </a:r>
            <a:br>
              <a:rPr lang="ar-SA" sz="5400" dirty="0"/>
            </a:br>
            <a:r>
              <a:rPr lang="ar-LY" sz="3600" b="1" dirty="0" smtClean="0"/>
              <a:t>ا.د</a:t>
            </a:r>
            <a:r>
              <a:rPr lang="ar-LY" sz="3600" b="1" dirty="0"/>
              <a:t>. ابراهيم علي جبيل  </a:t>
            </a:r>
            <a:r>
              <a:rPr lang="ar-LY" sz="3600" b="1" dirty="0" smtClean="0"/>
              <a:t>رئيس لجنة إعداد </a:t>
            </a:r>
            <a:r>
              <a:rPr lang="ar-LY" sz="3600" b="1" dirty="0"/>
              <a:t>الإستراتيجية  الليبية للصحة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570" y="6230058"/>
            <a:ext cx="627942" cy="62794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  <p:sp>
        <p:nvSpPr>
          <p:cNvPr id="6" name="مستطيل 5"/>
          <p:cNvSpPr/>
          <p:nvPr/>
        </p:nvSpPr>
        <p:spPr>
          <a:xfrm>
            <a:off x="770886" y="1545453"/>
            <a:ext cx="11271625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LY" sz="4000" b="1" dirty="0"/>
              <a:t>ا</a:t>
            </a:r>
            <a:r>
              <a:rPr lang="ar-LY" sz="4000" b="1" dirty="0" smtClean="0"/>
              <a:t>لأسس  العامة للإستراتيجية  </a:t>
            </a:r>
            <a:r>
              <a:rPr lang="ar-LY" sz="4000" b="1" dirty="0"/>
              <a:t>الليبية للصحة </a:t>
            </a:r>
          </a:p>
        </p:txBody>
      </p:sp>
      <p:sp>
        <p:nvSpPr>
          <p:cNvPr id="9" name="مستطيل 8"/>
          <p:cNvSpPr/>
          <p:nvPr/>
        </p:nvSpPr>
        <p:spPr>
          <a:xfrm>
            <a:off x="659819" y="3111103"/>
            <a:ext cx="1127162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LY" sz="3200" b="1" dirty="0" smtClean="0"/>
              <a:t> الهدف : من </a:t>
            </a:r>
            <a:r>
              <a:rPr lang="ar-LY" sz="3200" b="1" dirty="0"/>
              <a:t>أجل إعداد الإستراتيجية  الليبية للصحة </a:t>
            </a:r>
          </a:p>
        </p:txBody>
      </p:sp>
    </p:spTree>
    <p:extLst>
      <p:ext uri="{BB962C8B-B14F-4D97-AF65-F5344CB8AC3E}">
        <p14:creationId xmlns:p14="http://schemas.microsoft.com/office/powerpoint/2010/main" val="26378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10972800" cy="868362"/>
          </a:xfrm>
          <a:solidFill>
            <a:srgbClr val="CCFFCC"/>
          </a:solidFill>
        </p:spPr>
        <p:txBody>
          <a:bodyPr/>
          <a:lstStyle/>
          <a:p>
            <a:pPr eaLnBrk="1" hangingPunct="1"/>
            <a:r>
              <a:rPr lang="ar-SA" b="1" smtClean="0">
                <a:solidFill>
                  <a:srgbClr val="0000FF"/>
                </a:solidFill>
                <a:cs typeface="PT Bold Heading" charset="-78"/>
              </a:rPr>
              <a:t>هيكلية وظائف وأهداف النظام الصحي</a:t>
            </a:r>
            <a:r>
              <a:rPr lang="ar-SA" smtClean="0"/>
              <a:t> </a:t>
            </a:r>
            <a:endParaRPr lang="en-AU" smtClean="0"/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406400" y="109182"/>
            <a:ext cx="11509827" cy="64180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ar-LY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6096000" y="1311276"/>
            <a:ext cx="5820227" cy="365125"/>
          </a:xfrm>
          <a:prstGeom prst="rect">
            <a:avLst/>
          </a:prstGeom>
          <a:solidFill>
            <a:srgbClr val="0000FF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وظائف النظام الصحي</a:t>
            </a:r>
            <a:r>
              <a:rPr lang="ar-SA" sz="2000" b="1" dirty="0">
                <a:solidFill>
                  <a:srgbClr val="CCECFF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n-US" sz="2000" b="1" dirty="0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06400" y="1311276"/>
            <a:ext cx="5892800" cy="365125"/>
          </a:xfrm>
          <a:prstGeom prst="rect">
            <a:avLst/>
          </a:prstGeom>
          <a:solidFill>
            <a:srgbClr val="FFFF00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b="1">
                <a:solidFill>
                  <a:srgbClr val="CCECFF"/>
                </a:solidFill>
                <a:latin typeface="Comic Sans MS" pitchFamily="66" charset="0"/>
              </a:rPr>
              <a:t> </a:t>
            </a:r>
            <a:r>
              <a:rPr lang="ar-SA" b="1">
                <a:latin typeface="Comic Sans MS" pitchFamily="66" charset="0"/>
              </a:rPr>
              <a:t>أهداف</a:t>
            </a:r>
            <a:r>
              <a:rPr lang="ar-SA">
                <a:latin typeface="Comic Sans MS" pitchFamily="66" charset="0"/>
              </a:rPr>
              <a:t> </a:t>
            </a:r>
            <a:r>
              <a:rPr lang="ar-SA" b="1">
                <a:latin typeface="Comic Sans MS" pitchFamily="66" charset="0"/>
              </a:rPr>
              <a:t>النظام الصحي</a:t>
            </a:r>
            <a:endParaRPr lang="en-US" b="1">
              <a:latin typeface="Comic Sans MS" pitchFamily="66" charset="0"/>
            </a:endParaRPr>
          </a:p>
        </p:txBody>
      </p:sp>
      <p:sp>
        <p:nvSpPr>
          <p:cNvPr id="5127" name="Text Box 6"/>
          <p:cNvSpPr txBox="1">
            <a:spLocks noChangeArrowheads="1"/>
          </p:cNvSpPr>
          <p:nvPr/>
        </p:nvSpPr>
        <p:spPr bwMode="auto">
          <a:xfrm>
            <a:off x="8737600" y="2514600"/>
            <a:ext cx="2743200" cy="914400"/>
          </a:xfrm>
          <a:prstGeom prst="rect">
            <a:avLst/>
          </a:prstGeom>
          <a:solidFill>
            <a:srgbClr val="0000FF"/>
          </a:solidFill>
          <a:ln w="2857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التحكم,القوامة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 ( إدارة وتسيير)</a:t>
            </a:r>
            <a:endParaRPr lang="en-US" sz="2000" b="1" dirty="0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28" name="Text Box 7"/>
          <p:cNvSpPr txBox="1">
            <a:spLocks noChangeArrowheads="1"/>
          </p:cNvSpPr>
          <p:nvPr/>
        </p:nvSpPr>
        <p:spPr bwMode="auto">
          <a:xfrm>
            <a:off x="7924800" y="4038600"/>
            <a:ext cx="2743200" cy="838200"/>
          </a:xfrm>
          <a:prstGeom prst="rect">
            <a:avLst/>
          </a:prstGeom>
          <a:solidFill>
            <a:srgbClr val="0000FF"/>
          </a:solidFill>
          <a:ln w="2857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en-US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ar-SA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تدبير الموارد </a:t>
            </a:r>
          </a:p>
          <a:p>
            <a:pPr algn="ctr" rtl="0" eaLnBrk="1" hangingPunct="1">
              <a:spcBef>
                <a:spcPct val="50000"/>
              </a:spcBef>
            </a:pPr>
            <a:r>
              <a:rPr lang="ar-SA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إستثمار وتدريب</a:t>
            </a:r>
            <a:endParaRPr lang="en-US" sz="2000" b="1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29" name="Text Box 8"/>
          <p:cNvSpPr txBox="1">
            <a:spLocks noChangeArrowheads="1"/>
          </p:cNvSpPr>
          <p:nvPr/>
        </p:nvSpPr>
        <p:spPr bwMode="auto">
          <a:xfrm>
            <a:off x="8839200" y="5638800"/>
            <a:ext cx="2743200" cy="731838"/>
          </a:xfrm>
          <a:prstGeom prst="rect">
            <a:avLst/>
          </a:prstGeom>
          <a:solidFill>
            <a:srgbClr val="0000FF"/>
          </a:solidFill>
          <a:ln w="2857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التمويل المالي </a:t>
            </a:r>
          </a:p>
          <a:p>
            <a:pPr algn="ctr" rtl="0" eaLnBrk="1" hangingPunct="1">
              <a:spcBef>
                <a:spcPct val="50000"/>
              </a:spcBef>
            </a:pPr>
            <a:r>
              <a:rPr lang="ar-SA" sz="2000" b="1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والشراء</a:t>
            </a:r>
            <a:endParaRPr lang="en-US" sz="2000" b="1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30" name="Line 9"/>
          <p:cNvSpPr>
            <a:spLocks noChangeShapeType="1"/>
          </p:cNvSpPr>
          <p:nvPr/>
        </p:nvSpPr>
        <p:spPr bwMode="auto">
          <a:xfrm flipH="1" flipV="1">
            <a:off x="6705600" y="4648200"/>
            <a:ext cx="1016000" cy="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1" name="Line 10"/>
          <p:cNvSpPr>
            <a:spLocks noChangeShapeType="1"/>
          </p:cNvSpPr>
          <p:nvPr/>
        </p:nvSpPr>
        <p:spPr bwMode="auto">
          <a:xfrm rot="10800000">
            <a:off x="5181600" y="6019800"/>
            <a:ext cx="3352800" cy="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2" name="Line 11"/>
          <p:cNvSpPr>
            <a:spLocks noChangeShapeType="1"/>
          </p:cNvSpPr>
          <p:nvPr/>
        </p:nvSpPr>
        <p:spPr bwMode="auto">
          <a:xfrm rot="10800000">
            <a:off x="6703484" y="5029200"/>
            <a:ext cx="2133600" cy="83820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3" name="Line 12"/>
          <p:cNvSpPr>
            <a:spLocks noChangeShapeType="1"/>
          </p:cNvSpPr>
          <p:nvPr/>
        </p:nvSpPr>
        <p:spPr bwMode="auto">
          <a:xfrm rot="10800000" flipV="1">
            <a:off x="6604000" y="3200400"/>
            <a:ext cx="2032000" cy="114300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4" name="Line 13"/>
          <p:cNvSpPr>
            <a:spLocks noChangeShapeType="1"/>
          </p:cNvSpPr>
          <p:nvPr/>
        </p:nvSpPr>
        <p:spPr bwMode="auto">
          <a:xfrm rot="10800000" flipV="1">
            <a:off x="5181600" y="2971800"/>
            <a:ext cx="3048000" cy="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5" name="Line 14"/>
          <p:cNvSpPr>
            <a:spLocks noChangeShapeType="1"/>
          </p:cNvSpPr>
          <p:nvPr/>
        </p:nvSpPr>
        <p:spPr bwMode="auto">
          <a:xfrm rot="10800000">
            <a:off x="9245600" y="5181600"/>
            <a:ext cx="812800" cy="38100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6" name="Line 15"/>
          <p:cNvSpPr>
            <a:spLocks noChangeShapeType="1"/>
          </p:cNvSpPr>
          <p:nvPr/>
        </p:nvSpPr>
        <p:spPr bwMode="auto">
          <a:xfrm rot="10800000" flipV="1">
            <a:off x="9448800" y="3505200"/>
            <a:ext cx="812800" cy="45720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7" name="Line 16"/>
          <p:cNvSpPr>
            <a:spLocks noChangeShapeType="1"/>
          </p:cNvSpPr>
          <p:nvPr/>
        </p:nvSpPr>
        <p:spPr bwMode="auto">
          <a:xfrm rot="10800000" flipV="1">
            <a:off x="11480800" y="3581400"/>
            <a:ext cx="0" cy="1981200"/>
          </a:xfrm>
          <a:prstGeom prst="line">
            <a:avLst/>
          </a:prstGeom>
          <a:noFill/>
          <a:ln w="38100">
            <a:solidFill>
              <a:srgbClr val="00008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ar-LY"/>
          </a:p>
        </p:txBody>
      </p:sp>
      <p:sp>
        <p:nvSpPr>
          <p:cNvPr id="5138" name="Text Box 17"/>
          <p:cNvSpPr txBox="1">
            <a:spLocks noChangeArrowheads="1"/>
          </p:cNvSpPr>
          <p:nvPr/>
        </p:nvSpPr>
        <p:spPr bwMode="auto">
          <a:xfrm>
            <a:off x="3791744" y="4343400"/>
            <a:ext cx="2812256" cy="882650"/>
          </a:xfrm>
          <a:prstGeom prst="rect">
            <a:avLst/>
          </a:prstGeom>
          <a:solidFill>
            <a:srgbClr val="0000FF"/>
          </a:solidFill>
          <a:ln w="28575" algn="ctr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تقديم </a:t>
            </a:r>
            <a:r>
              <a:rPr lang="ar-LY" sz="2000" b="1" dirty="0" smtClean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ال</a:t>
            </a:r>
            <a:r>
              <a:rPr lang="ar-SA" sz="2000" b="1" dirty="0" smtClean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خدمات </a:t>
            </a: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صحية</a:t>
            </a:r>
          </a:p>
          <a:p>
            <a:pPr algn="ctr" rtl="1" eaLnBrk="1" hangingPunct="1">
              <a:spcBef>
                <a:spcPct val="50000"/>
              </a:spcBef>
            </a:pPr>
            <a:r>
              <a:rPr lang="ar-LY" sz="2000" b="1" dirty="0" smtClean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(</a:t>
            </a:r>
            <a:r>
              <a:rPr lang="ar-SA" sz="2000" b="1" dirty="0" smtClean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توفير </a:t>
            </a:r>
            <a:r>
              <a:rPr lang="ar-SA" sz="2000" b="1" dirty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خدمة </a:t>
            </a:r>
            <a:r>
              <a:rPr lang="ar-SA" sz="2000" b="1" dirty="0" smtClean="0">
                <a:solidFill>
                  <a:srgbClr val="FFFF00"/>
                </a:solidFill>
                <a:latin typeface="Verdana" pitchFamily="34" charset="0"/>
                <a:cs typeface="Times New Roman" pitchFamily="18" charset="0"/>
              </a:rPr>
              <a:t>)</a:t>
            </a:r>
            <a:endParaRPr lang="en-US" sz="2000" b="1" dirty="0">
              <a:solidFill>
                <a:srgbClr val="FFFF00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39" name="Text Box 18"/>
          <p:cNvSpPr txBox="1">
            <a:spLocks noChangeArrowheads="1"/>
          </p:cNvSpPr>
          <p:nvPr/>
        </p:nvSpPr>
        <p:spPr bwMode="auto">
          <a:xfrm>
            <a:off x="1625600" y="2743201"/>
            <a:ext cx="3048000" cy="669925"/>
          </a:xfrm>
          <a:prstGeom prst="rect">
            <a:avLst/>
          </a:prstGeom>
          <a:solidFill>
            <a:srgbClr val="FFFF00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b="1" dirty="0">
                <a:latin typeface="Verdana" pitchFamily="34" charset="0"/>
                <a:cs typeface="Times New Roman" pitchFamily="18" charset="0"/>
              </a:rPr>
              <a:t>الإستجابة لتوقعات المستخدمين </a:t>
            </a:r>
            <a:r>
              <a:rPr lang="ar-SA" b="1" dirty="0" smtClean="0">
                <a:latin typeface="Verdana" pitchFamily="34" charset="0"/>
                <a:cs typeface="Times New Roman" pitchFamily="18" charset="0"/>
              </a:rPr>
              <a:t>(غيرالطبية)</a:t>
            </a:r>
            <a:r>
              <a:rPr lang="ar-SA" b="1" dirty="0" smtClean="0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endParaRPr lang="en-US" b="1" dirty="0">
              <a:solidFill>
                <a:schemeClr val="tx2"/>
              </a:solidFill>
              <a:latin typeface="Verdana" pitchFamily="34" charset="0"/>
              <a:cs typeface="Times New Roman" pitchFamily="18" charset="0"/>
            </a:endParaRPr>
          </a:p>
        </p:txBody>
      </p:sp>
      <p:sp>
        <p:nvSpPr>
          <p:cNvPr id="5140" name="Text Box 19"/>
          <p:cNvSpPr txBox="1">
            <a:spLocks noChangeArrowheads="1"/>
          </p:cNvSpPr>
          <p:nvPr/>
        </p:nvSpPr>
        <p:spPr bwMode="auto">
          <a:xfrm>
            <a:off x="508000" y="4507468"/>
            <a:ext cx="2235200" cy="369332"/>
          </a:xfrm>
          <a:prstGeom prst="rect">
            <a:avLst/>
          </a:prstGeom>
          <a:solidFill>
            <a:srgbClr val="FFFF00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b="1" dirty="0">
                <a:solidFill>
                  <a:schemeClr val="tx2"/>
                </a:solidFill>
                <a:latin typeface="Verdana" pitchFamily="34" charset="0"/>
                <a:cs typeface="Simplified Arabic" pitchFamily="18" charset="-78"/>
              </a:rPr>
              <a:t>تحسين الصحة</a:t>
            </a:r>
            <a:endParaRPr lang="en-US" b="1" dirty="0">
              <a:solidFill>
                <a:schemeClr val="tx2"/>
              </a:solidFill>
              <a:latin typeface="Verdana" pitchFamily="34" charset="0"/>
              <a:cs typeface="Simplified Arabic" pitchFamily="18" charset="-78"/>
            </a:endParaRPr>
          </a:p>
        </p:txBody>
      </p:sp>
      <p:sp>
        <p:nvSpPr>
          <p:cNvPr id="5141" name="Text Box 20"/>
          <p:cNvSpPr txBox="1">
            <a:spLocks noChangeArrowheads="1"/>
          </p:cNvSpPr>
          <p:nvPr/>
        </p:nvSpPr>
        <p:spPr bwMode="auto">
          <a:xfrm>
            <a:off x="2133600" y="5867400"/>
            <a:ext cx="2743200" cy="400110"/>
          </a:xfrm>
          <a:prstGeom prst="rect">
            <a:avLst/>
          </a:prstGeom>
          <a:solidFill>
            <a:srgbClr val="FFFF00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SA" b="1">
                <a:latin typeface="Verdana" pitchFamily="34" charset="0"/>
                <a:cs typeface="Times New Roman" pitchFamily="18" charset="0"/>
              </a:rPr>
              <a:t>المساهمة العادلة في التمويل</a:t>
            </a:r>
            <a:r>
              <a:rPr lang="ar-SA" b="1">
                <a:solidFill>
                  <a:schemeClr val="tx2"/>
                </a:solidFill>
                <a:latin typeface="Verdana" pitchFamily="34" charset="0"/>
                <a:cs typeface="Times New Roman" pitchFamily="18" charset="0"/>
              </a:rPr>
              <a:t> </a:t>
            </a:r>
            <a:r>
              <a:rPr lang="en-US" sz="2000">
                <a:latin typeface="Verdana" pitchFamily="34" charset="0"/>
                <a:cs typeface="Times New Roman" pitchFamily="18" charset="0"/>
              </a:rPr>
              <a:t> </a:t>
            </a:r>
          </a:p>
        </p:txBody>
      </p:sp>
      <p:grpSp>
        <p:nvGrpSpPr>
          <p:cNvPr id="5142" name="Group 21"/>
          <p:cNvGrpSpPr>
            <a:grpSpLocks/>
          </p:cNvGrpSpPr>
          <p:nvPr/>
        </p:nvGrpSpPr>
        <p:grpSpPr bwMode="auto">
          <a:xfrm rot="10800000">
            <a:off x="2008527" y="3657600"/>
            <a:ext cx="1686909" cy="1905000"/>
            <a:chOff x="3183" y="2208"/>
            <a:chExt cx="1953" cy="1584"/>
          </a:xfrm>
        </p:grpSpPr>
        <p:sp>
          <p:nvSpPr>
            <p:cNvPr id="5144" name="Line 22"/>
            <p:cNvSpPr>
              <a:spLocks noChangeShapeType="1"/>
            </p:cNvSpPr>
            <p:nvPr/>
          </p:nvSpPr>
          <p:spPr bwMode="auto">
            <a:xfrm>
              <a:off x="3183" y="2976"/>
              <a:ext cx="1137" cy="0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ar-LY"/>
            </a:p>
          </p:txBody>
        </p:sp>
        <p:sp>
          <p:nvSpPr>
            <p:cNvPr id="5145" name="Line 23"/>
            <p:cNvSpPr>
              <a:spLocks noChangeShapeType="1"/>
            </p:cNvSpPr>
            <p:nvPr/>
          </p:nvSpPr>
          <p:spPr bwMode="auto">
            <a:xfrm flipV="1">
              <a:off x="4464" y="3168"/>
              <a:ext cx="624" cy="624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ar-LY"/>
            </a:p>
          </p:txBody>
        </p:sp>
        <p:sp>
          <p:nvSpPr>
            <p:cNvPr id="5146" name="Line 24"/>
            <p:cNvSpPr>
              <a:spLocks noChangeShapeType="1"/>
            </p:cNvSpPr>
            <p:nvPr/>
          </p:nvSpPr>
          <p:spPr bwMode="auto">
            <a:xfrm>
              <a:off x="4560" y="2208"/>
              <a:ext cx="576" cy="576"/>
            </a:xfrm>
            <a:prstGeom prst="line">
              <a:avLst/>
            </a:prstGeom>
            <a:noFill/>
            <a:ln w="38100">
              <a:solidFill>
                <a:srgbClr val="000080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ar-LY"/>
            </a:p>
          </p:txBody>
        </p:sp>
      </p:grp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5381659" y="2470944"/>
            <a:ext cx="2235200" cy="369332"/>
          </a:xfrm>
          <a:prstGeom prst="rect">
            <a:avLst/>
          </a:prstGeom>
          <a:solidFill>
            <a:srgbClr val="FFC000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LY" b="1" dirty="0" smtClean="0">
                <a:solidFill>
                  <a:schemeClr val="tx2"/>
                </a:solidFill>
                <a:latin typeface="Verdana" pitchFamily="34" charset="0"/>
                <a:cs typeface="Simplified Arabic" pitchFamily="18" charset="-78"/>
              </a:rPr>
              <a:t>الجودة والسلامة </a:t>
            </a:r>
            <a:endParaRPr lang="en-US" b="1" dirty="0">
              <a:solidFill>
                <a:schemeClr val="tx2"/>
              </a:solidFill>
              <a:latin typeface="Verdana" pitchFamily="34" charset="0"/>
              <a:cs typeface="Simplified Arabic" pitchFamily="18" charset="-78"/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5384800" y="6157912"/>
            <a:ext cx="2235200" cy="369332"/>
          </a:xfrm>
          <a:prstGeom prst="rect">
            <a:avLst/>
          </a:prstGeom>
          <a:solidFill>
            <a:srgbClr val="FFC000"/>
          </a:solidFill>
          <a:ln w="28575">
            <a:solidFill>
              <a:srgbClr val="0033CC"/>
            </a:solidFill>
            <a:miter lim="800000"/>
            <a:headEnd/>
            <a:tailEnd/>
          </a:ln>
          <a:effectLst/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</a:pPr>
            <a:r>
              <a:rPr lang="ar-LY" b="1" dirty="0" smtClean="0">
                <a:latin typeface="Verdana" pitchFamily="34" charset="0"/>
                <a:cs typeface="Simplified Arabic" pitchFamily="18" charset="-78"/>
              </a:rPr>
              <a:t>التغطية الشاملة </a:t>
            </a:r>
            <a:endParaRPr lang="en-US" b="1" dirty="0">
              <a:latin typeface="Verdana" pitchFamily="34" charset="0"/>
              <a:cs typeface="Simplified Arabic" pitchFamily="18" charset="-78"/>
            </a:endParaRPr>
          </a:p>
        </p:txBody>
      </p:sp>
      <p:sp>
        <p:nvSpPr>
          <p:cNvPr id="2" name="مخطط انسيابي: دمج 1"/>
          <p:cNvSpPr/>
          <p:nvPr/>
        </p:nvSpPr>
        <p:spPr>
          <a:xfrm>
            <a:off x="6354958" y="5651376"/>
            <a:ext cx="464217" cy="21602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Y"/>
          </a:p>
        </p:txBody>
      </p:sp>
      <p:sp>
        <p:nvSpPr>
          <p:cNvPr id="31" name="مخطط انسيابي: دمج 30"/>
          <p:cNvSpPr/>
          <p:nvPr/>
        </p:nvSpPr>
        <p:spPr>
          <a:xfrm>
            <a:off x="6299201" y="2177244"/>
            <a:ext cx="464217" cy="21602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LY"/>
          </a:p>
        </p:txBody>
      </p:sp>
      <p:sp>
        <p:nvSpPr>
          <p:cNvPr id="3" name="مستطيل 2"/>
          <p:cNvSpPr/>
          <p:nvPr/>
        </p:nvSpPr>
        <p:spPr>
          <a:xfrm>
            <a:off x="2653144" y="321165"/>
            <a:ext cx="574711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3600" b="1" dirty="0"/>
              <a:t>النظام الصحي </a:t>
            </a:r>
          </a:p>
        </p:txBody>
      </p:sp>
      <p:pic>
        <p:nvPicPr>
          <p:cNvPr id="32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37600" y="6250996"/>
            <a:ext cx="2274005" cy="719390"/>
          </a:xfrm>
          <a:prstGeom prst="rect">
            <a:avLst/>
          </a:prstGeom>
        </p:spPr>
      </p:pic>
      <p:pic>
        <p:nvPicPr>
          <p:cNvPr id="33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4933" y="6370638"/>
            <a:ext cx="626745" cy="62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623392" y="548680"/>
            <a:ext cx="10972800" cy="11430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rtl="0"/>
            <a:r>
              <a:rPr lang="en-US" b="1" dirty="0" smtClean="0">
                <a:solidFill>
                  <a:srgbClr val="0000FF"/>
                </a:solidFill>
              </a:rPr>
              <a:t> </a:t>
            </a:r>
            <a:r>
              <a:rPr lang="ar-LY" b="1" dirty="0" smtClean="0">
                <a:solidFill>
                  <a:schemeClr val="tx1"/>
                </a:solidFill>
              </a:rPr>
              <a:t>الركائز الرئيسية للنظم الصحية</a:t>
            </a:r>
            <a:br>
              <a:rPr lang="ar-LY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Six  </a:t>
            </a:r>
            <a:r>
              <a:rPr lang="en-US" b="1" dirty="0">
                <a:solidFill>
                  <a:schemeClr val="tx1"/>
                </a:solidFill>
              </a:rPr>
              <a:t>pillars</a:t>
            </a:r>
            <a:r>
              <a:rPr lang="ar-SA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of Health system</a:t>
            </a:r>
            <a:endParaRPr lang="en-AU" b="1" dirty="0" smtClean="0">
              <a:solidFill>
                <a:schemeClr val="tx1"/>
              </a:solidFill>
            </a:endParaRPr>
          </a:p>
        </p:txBody>
      </p:sp>
      <p:sp>
        <p:nvSpPr>
          <p:cNvPr id="7172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23392" y="2052420"/>
            <a:ext cx="10972800" cy="4038089"/>
          </a:xfrm>
          <a:noFill/>
          <a:ln>
            <a:solidFill>
              <a:srgbClr val="800000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742950" indent="-742950" algn="r" rtl="1" eaLnBrk="1" hangingPunct="1">
              <a:buFont typeface="+mj-lt"/>
              <a:buAutoNum type="arabicPeriod"/>
            </a:pPr>
            <a:r>
              <a:rPr lang="ar-LY" sz="3600" b="1" dirty="0" smtClean="0"/>
              <a:t> </a:t>
            </a:r>
            <a:r>
              <a:rPr lang="ar-SA" sz="3600" b="1" dirty="0" smtClean="0"/>
              <a:t>الح</a:t>
            </a:r>
            <a:r>
              <a:rPr lang="ar-LY" sz="3600" b="1" dirty="0" smtClean="0"/>
              <a:t>و</a:t>
            </a:r>
            <a:r>
              <a:rPr lang="ar-SA" sz="3600" b="1" dirty="0" smtClean="0"/>
              <a:t>كم</a:t>
            </a:r>
            <a:r>
              <a:rPr lang="ar-LY" sz="3600" b="1" dirty="0" smtClean="0"/>
              <a:t>ه </a:t>
            </a:r>
            <a:r>
              <a:rPr lang="ar-SA" sz="3600" b="1" dirty="0" smtClean="0"/>
              <a:t>(</a:t>
            </a:r>
            <a:r>
              <a:rPr lang="ar-LY" sz="3600" b="1" dirty="0" smtClean="0"/>
              <a:t>الإدارة والتسيير</a:t>
            </a:r>
            <a:r>
              <a:rPr lang="ar-SA" sz="3600" b="1" dirty="0" smtClean="0"/>
              <a:t>) </a:t>
            </a:r>
            <a:r>
              <a:rPr lang="ar-LY" sz="3600" b="1" dirty="0" smtClean="0"/>
              <a:t>.</a:t>
            </a:r>
            <a:endParaRPr lang="ar-SA" sz="3600" b="1" dirty="0" smtClean="0"/>
          </a:p>
          <a:p>
            <a:pPr marL="742950" indent="-742950" algn="r" rtl="1" eaLnBrk="1" hangingPunct="1">
              <a:buFont typeface="+mj-lt"/>
              <a:buAutoNum type="arabicPeriod"/>
            </a:pPr>
            <a:r>
              <a:rPr lang="ar-SA" sz="3600" b="1" dirty="0" smtClean="0"/>
              <a:t> </a:t>
            </a:r>
            <a:r>
              <a:rPr lang="ar-LY" sz="3600" b="1" dirty="0" smtClean="0"/>
              <a:t> نظام ال</a:t>
            </a:r>
            <a:r>
              <a:rPr lang="ar-SA" sz="3600" b="1" dirty="0" smtClean="0"/>
              <a:t>تمويل.</a:t>
            </a:r>
            <a:endParaRPr lang="en-US" sz="3600" b="1" dirty="0" smtClean="0"/>
          </a:p>
          <a:p>
            <a:pPr marL="742950" indent="-742950" algn="r" rtl="1" eaLnBrk="1" hangingPunct="1">
              <a:buFont typeface="+mj-lt"/>
              <a:buAutoNum type="arabicPeriod"/>
            </a:pPr>
            <a:r>
              <a:rPr lang="ar-LY" sz="3600" b="1" dirty="0" smtClean="0"/>
              <a:t>  نظام المعلومات الصحية.</a:t>
            </a:r>
            <a:endParaRPr lang="ar-SA" sz="3600" b="1" dirty="0" smtClean="0"/>
          </a:p>
          <a:p>
            <a:pPr marL="742950" indent="-742950" algn="r" rtl="1" eaLnBrk="1" hangingPunct="1">
              <a:buFont typeface="+mj-lt"/>
              <a:buAutoNum type="arabicPeriod"/>
            </a:pPr>
            <a:r>
              <a:rPr lang="ar-LY" sz="3600" b="1" dirty="0" smtClean="0"/>
              <a:t> </a:t>
            </a:r>
            <a:r>
              <a:rPr lang="ar-SA" sz="3600" b="1" dirty="0" smtClean="0"/>
              <a:t> الموارد </a:t>
            </a:r>
            <a:r>
              <a:rPr lang="ar-LY" sz="3600" b="1" dirty="0" smtClean="0"/>
              <a:t> البشرية</a:t>
            </a:r>
            <a:r>
              <a:rPr lang="ar-SA" sz="3600" b="1" dirty="0" smtClean="0"/>
              <a:t>.</a:t>
            </a:r>
            <a:endParaRPr lang="ar-LY" sz="3600" b="1" dirty="0" smtClean="0"/>
          </a:p>
          <a:p>
            <a:pPr marL="742950" indent="-742950" algn="r" rtl="1" eaLnBrk="1" hangingPunct="1">
              <a:buFont typeface="+mj-lt"/>
              <a:buAutoNum type="arabicPeriod"/>
            </a:pPr>
            <a:r>
              <a:rPr lang="ar-LY" sz="3600" b="1" dirty="0" smtClean="0"/>
              <a:t> الأدوية والتطعيمات التقنيات الصحية. </a:t>
            </a:r>
            <a:endParaRPr lang="ar-SA" sz="3600" b="1" dirty="0" smtClean="0"/>
          </a:p>
          <a:p>
            <a:pPr marL="742950" indent="-742950" algn="r" rtl="1" eaLnBrk="1" hangingPunct="1">
              <a:buFont typeface="+mj-lt"/>
              <a:buAutoNum type="arabicPeriod"/>
            </a:pPr>
            <a:r>
              <a:rPr lang="ar-SA" sz="3600" b="1" dirty="0" smtClean="0"/>
              <a:t> تقديم الخدم</a:t>
            </a:r>
            <a:r>
              <a:rPr lang="ar-LY" sz="3600" b="1" dirty="0" smtClean="0"/>
              <a:t>ات </a:t>
            </a:r>
            <a:r>
              <a:rPr lang="ar-SA" sz="3600" b="1" dirty="0" smtClean="0"/>
              <a:t>الصحية.</a:t>
            </a:r>
            <a:endParaRPr lang="ar-SA" b="1" dirty="0" smtClean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285577" y="6090509"/>
            <a:ext cx="2203478" cy="6079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ar-LY" sz="2000" smtClean="0">
                <a:solidFill>
                  <a:schemeClr val="accent2">
                    <a:lumMod val="75000"/>
                  </a:schemeClr>
                </a:solidFill>
              </a:rPr>
              <a:t>المؤتمر السنوي الخامس</a:t>
            </a:r>
            <a:endParaRPr lang="en-U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68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64275" y="5279381"/>
            <a:ext cx="9990161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400" b="1" dirty="0" smtClean="0"/>
              <a:t>تحديد المحددات </a:t>
            </a:r>
            <a:r>
              <a:rPr lang="ar-SA" sz="2400" b="1" dirty="0" smtClean="0"/>
              <a:t> </a:t>
            </a:r>
            <a:r>
              <a:rPr lang="ar-SA" sz="2400" b="1" dirty="0"/>
              <a:t>ا</a:t>
            </a:r>
            <a:r>
              <a:rPr lang="ar-LY" sz="2400" b="1" dirty="0"/>
              <a:t>لإ</a:t>
            </a:r>
            <a:r>
              <a:rPr lang="ar-SA" sz="2400" b="1" dirty="0"/>
              <a:t>جتماعية </a:t>
            </a:r>
            <a:r>
              <a:rPr lang="ar-SA" sz="2400" b="1" dirty="0" smtClean="0"/>
              <a:t>و</a:t>
            </a:r>
            <a:r>
              <a:rPr lang="ar-LY" sz="2400" b="1" dirty="0" smtClean="0"/>
              <a:t>الإ</a:t>
            </a:r>
            <a:r>
              <a:rPr lang="ar-SA" sz="2400" b="1" dirty="0" smtClean="0"/>
              <a:t>قتصادية والسلوكية</a:t>
            </a:r>
            <a:r>
              <a:rPr lang="ar-LY" sz="2400" b="1" dirty="0" smtClean="0"/>
              <a:t> ووضع البرامج الكفيلة بالحد منها</a:t>
            </a:r>
            <a:endParaRPr lang="ar-LY" sz="2400" dirty="0"/>
          </a:p>
        </p:txBody>
      </p:sp>
      <p:sp>
        <p:nvSpPr>
          <p:cNvPr id="3" name="مستطيل 2"/>
          <p:cNvSpPr/>
          <p:nvPr/>
        </p:nvSpPr>
        <p:spPr>
          <a:xfrm>
            <a:off x="3944969" y="2235619"/>
            <a:ext cx="3374642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/>
            <a:r>
              <a:rPr lang="ar-LY" sz="2400" b="1" dirty="0" smtClean="0"/>
              <a:t>تحقيق أهداف التنمية </a:t>
            </a:r>
            <a:r>
              <a:rPr lang="ar-LY" sz="2400" b="1" dirty="0"/>
              <a:t>المستدامه </a:t>
            </a:r>
            <a:endParaRPr lang="ar-LY" sz="2400" dirty="0"/>
          </a:p>
        </p:txBody>
      </p:sp>
      <p:sp>
        <p:nvSpPr>
          <p:cNvPr id="4" name="مستطيل 3"/>
          <p:cNvSpPr/>
          <p:nvPr/>
        </p:nvSpPr>
        <p:spPr>
          <a:xfrm>
            <a:off x="2533525" y="3203239"/>
            <a:ext cx="619753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r" rtl="1"/>
            <a:r>
              <a:rPr lang="ar-LY" sz="2400" b="1" dirty="0" smtClean="0"/>
              <a:t>تحديد التحديات التي تواجه </a:t>
            </a:r>
            <a:r>
              <a:rPr lang="ar-LY" sz="2400" b="1" dirty="0"/>
              <a:t>النظام </a:t>
            </a:r>
            <a:r>
              <a:rPr lang="ar-LY" sz="2400" b="1" dirty="0" smtClean="0"/>
              <a:t>الصحي</a:t>
            </a:r>
            <a:r>
              <a:rPr lang="ar-LY" sz="2400" b="1" dirty="0"/>
              <a:t> </a:t>
            </a:r>
            <a:r>
              <a:rPr lang="ar-LY" sz="2400" b="1" dirty="0" smtClean="0"/>
              <a:t>ووضع الحلول لها </a:t>
            </a:r>
            <a:endParaRPr lang="ar-LY" sz="2400" dirty="0"/>
          </a:p>
        </p:txBody>
      </p:sp>
      <p:sp>
        <p:nvSpPr>
          <p:cNvPr id="5" name="مستطيل 4"/>
          <p:cNvSpPr/>
          <p:nvPr/>
        </p:nvSpPr>
        <p:spPr>
          <a:xfrm>
            <a:off x="1515620" y="4250864"/>
            <a:ext cx="8460893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LY" sz="2400" b="1" dirty="0" smtClean="0"/>
              <a:t>التعرف على </a:t>
            </a:r>
            <a:r>
              <a:rPr lang="ar-SA" sz="2400" b="1" dirty="0" smtClean="0"/>
              <a:t>المشاكل </a:t>
            </a:r>
            <a:r>
              <a:rPr lang="ar-SA" sz="2400" b="1" dirty="0"/>
              <a:t>الصحية ذات </a:t>
            </a:r>
            <a:r>
              <a:rPr lang="ar-SA" sz="2400" b="1" dirty="0" smtClean="0"/>
              <a:t>الأولوية</a:t>
            </a:r>
            <a:r>
              <a:rPr lang="ar-LY" sz="2400" b="1" dirty="0" smtClean="0"/>
              <a:t> ووضع البرامج للحد منها وإنهائها</a:t>
            </a:r>
            <a:endParaRPr lang="ar-LY" sz="2400" dirty="0"/>
          </a:p>
        </p:txBody>
      </p:sp>
      <p:sp>
        <p:nvSpPr>
          <p:cNvPr id="6" name="مستطيل 5"/>
          <p:cNvSpPr/>
          <p:nvPr/>
        </p:nvSpPr>
        <p:spPr>
          <a:xfrm>
            <a:off x="3087626" y="1212548"/>
            <a:ext cx="4786888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rtl="1"/>
            <a:r>
              <a:rPr lang="ar-LY" sz="3200" b="1" dirty="0"/>
              <a:t>أسس </a:t>
            </a:r>
            <a:r>
              <a:rPr lang="ar-LY" sz="3200" b="1" dirty="0" smtClean="0"/>
              <a:t>الإستراتيجية  الليبية للصحة </a:t>
            </a:r>
            <a:endParaRPr lang="ar-LY" sz="3200" dirty="0"/>
          </a:p>
        </p:txBody>
      </p:sp>
      <p:pic>
        <p:nvPicPr>
          <p:cNvPr id="7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0212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88833" y="3917936"/>
            <a:ext cx="11325576" cy="169277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32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موائمة إستراتيجيات التنمية الوطنية في ليبيا في مجال الصحة </a:t>
            </a:r>
            <a:r>
              <a:rPr kumimoji="0" lang="ar-LY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</a:t>
            </a:r>
            <a:r>
              <a:rPr kumimoji="0" lang="ar-SA" sz="24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الهدف الثالث من أهداف التنمية المستدامة 2030:</a:t>
            </a:r>
          </a:p>
          <a:p>
            <a:pPr marL="457200" lvl="0" indent="-457200" algn="r" rtl="1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إدراج </a:t>
            </a:r>
            <a:r>
              <a:rPr lang="ar-SA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أهداف التنمية المستدامة ضمن الأطر </a:t>
            </a: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الوطنية الصحية .</a:t>
            </a:r>
            <a:endParaRPr kumimoji="0" lang="ar-SA" sz="24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457200" indent="-457200" algn="r" rtl="1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الترابط </a:t>
            </a:r>
            <a:r>
              <a:rPr lang="ar-SA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بين </a:t>
            </a: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المجالات </a:t>
            </a:r>
            <a:r>
              <a:rPr lang="ar-SA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ذات الأولوية في ليبيا </a:t>
            </a: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وأهداف </a:t>
            </a:r>
            <a:r>
              <a:rPr lang="ar-SA" sz="24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التنمية المستدامة في مجال </a:t>
            </a:r>
            <a:r>
              <a:rPr lang="ar-SA" sz="24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الصحة.</a:t>
            </a:r>
          </a:p>
          <a:p>
            <a:pPr marL="457200" lvl="0" indent="-457200" algn="r" rtl="1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</a:pPr>
            <a:r>
              <a:rPr lang="ar-SA" sz="2400" b="1" dirty="0"/>
              <a:t>تحقيق التكامل والترابط بين أهداف التنمية </a:t>
            </a:r>
            <a:r>
              <a:rPr lang="ar-SA" sz="2400" b="1" dirty="0" smtClean="0"/>
              <a:t>المستدامة.</a:t>
            </a:r>
            <a:endParaRPr lang="en-US" sz="2400" dirty="0"/>
          </a:p>
        </p:txBody>
      </p:sp>
      <p:sp>
        <p:nvSpPr>
          <p:cNvPr id="4" name="مستطيل 3"/>
          <p:cNvSpPr/>
          <p:nvPr/>
        </p:nvSpPr>
        <p:spPr>
          <a:xfrm>
            <a:off x="575387" y="536655"/>
            <a:ext cx="11137237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LY" sz="2800" b="1" dirty="0" smtClean="0"/>
              <a:t>            أسس بناء الإستراتيجية:- 1 (تحقيق </a:t>
            </a:r>
            <a:r>
              <a:rPr lang="ar-LY" sz="2800" b="1" dirty="0"/>
              <a:t>أهداف التنمية </a:t>
            </a:r>
            <a:r>
              <a:rPr lang="ar-LY" sz="2800" b="1" dirty="0" smtClean="0"/>
              <a:t>المستدامة) </a:t>
            </a:r>
            <a:endParaRPr lang="ar-LY" sz="2800" b="1" dirty="0"/>
          </a:p>
        </p:txBody>
      </p:sp>
      <p:sp>
        <p:nvSpPr>
          <p:cNvPr id="5" name="مستطيل 4"/>
          <p:cNvSpPr/>
          <p:nvPr/>
        </p:nvSpPr>
        <p:spPr>
          <a:xfrm>
            <a:off x="552075" y="2132856"/>
            <a:ext cx="11348888" cy="1261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2800" b="1" dirty="0" smtClean="0">
                <a:solidFill>
                  <a:schemeClr val="tx1"/>
                </a:solidFill>
              </a:rPr>
              <a:t>الهدف الثالث </a:t>
            </a:r>
            <a:r>
              <a:rPr lang="ar-LY" sz="2800" b="1" dirty="0" smtClean="0">
                <a:solidFill>
                  <a:schemeClr val="tx1"/>
                </a:solidFill>
              </a:rPr>
              <a:t>: </a:t>
            </a:r>
            <a:r>
              <a:rPr lang="ar-SA" sz="2800" b="1" dirty="0" smtClean="0">
                <a:solidFill>
                  <a:schemeClr val="tx1"/>
                </a:solidFill>
              </a:rPr>
              <a:t>الصحة الجيدة والرفاه</a:t>
            </a:r>
            <a:r>
              <a:rPr lang="ar-LY" sz="2800" b="1" dirty="0" smtClean="0">
                <a:solidFill>
                  <a:schemeClr val="tx1"/>
                </a:solidFill>
              </a:rPr>
              <a:t>.</a:t>
            </a:r>
            <a:r>
              <a:rPr lang="ar-SA" sz="2800" b="1" dirty="0" smtClean="0">
                <a:solidFill>
                  <a:schemeClr val="tx1"/>
                </a:solidFill>
              </a:rPr>
              <a:t> </a:t>
            </a:r>
            <a:endParaRPr lang="ar-LY" sz="2800" b="1" dirty="0" smtClean="0">
              <a:solidFill>
                <a:schemeClr val="tx1"/>
              </a:solidFill>
            </a:endParaRPr>
          </a:p>
          <a:p>
            <a:pPr algn="r" rtl="1"/>
            <a:r>
              <a:rPr lang="ar-LY" sz="2400" b="1" dirty="0">
                <a:solidFill>
                  <a:schemeClr val="tx1"/>
                </a:solidFill>
              </a:rPr>
              <a:t> </a:t>
            </a:r>
            <a:r>
              <a:rPr lang="ar-LY" sz="2400" b="1" dirty="0" smtClean="0">
                <a:solidFill>
                  <a:schemeClr val="tx1"/>
                </a:solidFill>
              </a:rPr>
              <a:t> - </a:t>
            </a:r>
            <a:r>
              <a:rPr lang="ar-SA" sz="2400" b="1" dirty="0" smtClean="0">
                <a:solidFill>
                  <a:schemeClr val="tx1"/>
                </a:solidFill>
              </a:rPr>
              <a:t>ضمان تمتع الجميع بأنماط عيش</a:t>
            </a:r>
            <a:r>
              <a:rPr lang="ar-LY" sz="2400" b="1" dirty="0" smtClean="0">
                <a:solidFill>
                  <a:schemeClr val="tx1"/>
                </a:solidFill>
              </a:rPr>
              <a:t> ص</a:t>
            </a:r>
            <a:r>
              <a:rPr lang="ar-SA" sz="2400" b="1" dirty="0" smtClean="0">
                <a:solidFill>
                  <a:schemeClr val="tx1"/>
                </a:solidFill>
              </a:rPr>
              <a:t>حية وبالرفاهية في جميع الأعمار</a:t>
            </a:r>
            <a:r>
              <a:rPr lang="ar-LY" sz="2400" b="1" dirty="0" smtClean="0">
                <a:solidFill>
                  <a:schemeClr val="tx1"/>
                </a:solidFill>
              </a:rPr>
              <a:t>.</a:t>
            </a:r>
          </a:p>
          <a:p>
            <a:pPr algn="r" rtl="1"/>
            <a:r>
              <a:rPr lang="ar-LY" sz="2400" b="1" dirty="0" smtClean="0">
                <a:solidFill>
                  <a:schemeClr val="tx1"/>
                </a:solidFill>
              </a:rPr>
              <a:t> - </a:t>
            </a:r>
            <a:r>
              <a:rPr lang="ar-SA" sz="2400" b="1" dirty="0" smtClean="0">
                <a:solidFill>
                  <a:schemeClr val="tx1"/>
                </a:solidFill>
              </a:rPr>
              <a:t>يحتوي</a:t>
            </a:r>
            <a:r>
              <a:rPr lang="ar-LY" sz="2400" b="1" dirty="0" smtClean="0">
                <a:solidFill>
                  <a:schemeClr val="tx1"/>
                </a:solidFill>
              </a:rPr>
              <a:t> هذا الهدف </a:t>
            </a:r>
            <a:r>
              <a:rPr lang="ar-SA" sz="2400" b="1" dirty="0" smtClean="0">
                <a:solidFill>
                  <a:schemeClr val="tx1"/>
                </a:solidFill>
              </a:rPr>
              <a:t>على </a:t>
            </a:r>
            <a:r>
              <a:rPr lang="ar-SA" sz="2400" b="1" dirty="0">
                <a:solidFill>
                  <a:schemeClr val="tx1"/>
                </a:solidFill>
              </a:rPr>
              <a:t>13 غاية وعدد 26 مؤشر.</a:t>
            </a:r>
            <a:r>
              <a:rPr lang="ar-SA" sz="2400" b="1" u="sng" dirty="0">
                <a:solidFill>
                  <a:schemeClr val="tx1"/>
                </a:solidFill>
              </a:rPr>
              <a:t> </a:t>
            </a:r>
            <a:endParaRPr lang="en-US" sz="2400" b="1" u="sng" dirty="0">
              <a:solidFill>
                <a:schemeClr val="tx1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75387" y="1358320"/>
            <a:ext cx="11325576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800" b="1" dirty="0" smtClean="0"/>
              <a:t>الموائمة بين الإستراتيجية الصحية  والهدف الثالث للتنمية المستدامه   </a:t>
            </a:r>
            <a:endParaRPr lang="ar-LY" sz="2800" b="1" dirty="0"/>
          </a:p>
        </p:txBody>
      </p:sp>
      <p:pic>
        <p:nvPicPr>
          <p:cNvPr id="7" name="Picture 2" descr="C:\Users\pc\Desktop\Mine\Desk Top\مجمع للنقل\تطوير نظام المعلومات - ليبيا\SDG\sdg-banne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364" y="476672"/>
            <a:ext cx="2025171" cy="32565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مستطيل 7"/>
          <p:cNvSpPr/>
          <p:nvPr/>
        </p:nvSpPr>
        <p:spPr>
          <a:xfrm>
            <a:off x="1009935" y="5836459"/>
            <a:ext cx="963532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2000" b="1" dirty="0" smtClean="0">
                <a:solidFill>
                  <a:schemeClr val="tx1"/>
                </a:solidFill>
              </a:rPr>
              <a:t>جميع أهداف </a:t>
            </a:r>
            <a:r>
              <a:rPr lang="ar-SA" sz="2000" b="1" dirty="0">
                <a:solidFill>
                  <a:schemeClr val="tx1"/>
                </a:solidFill>
              </a:rPr>
              <a:t>التنمية المستدامة لها علاقة بالصحة </a:t>
            </a:r>
            <a:r>
              <a:rPr lang="ar-SA" sz="2000" b="1" dirty="0" smtClean="0">
                <a:solidFill>
                  <a:schemeClr val="tx1"/>
                </a:solidFill>
              </a:rPr>
              <a:t>والصحة</a:t>
            </a:r>
            <a:r>
              <a:rPr lang="ar-LY" sz="2000" b="1" dirty="0">
                <a:solidFill>
                  <a:schemeClr val="tx1"/>
                </a:solidFill>
              </a:rPr>
              <a:t> </a:t>
            </a:r>
            <a:r>
              <a:rPr lang="ar-LY" sz="2000" b="1" dirty="0" smtClean="0">
                <a:solidFill>
                  <a:schemeClr val="tx1"/>
                </a:solidFill>
              </a:rPr>
              <a:t>للجميع وبالجميع و </a:t>
            </a:r>
            <a:r>
              <a:rPr lang="ar-SA" sz="2000" b="1" dirty="0" smtClean="0">
                <a:solidFill>
                  <a:schemeClr val="tx1"/>
                </a:solidFill>
              </a:rPr>
              <a:t>في جميع السياسات</a:t>
            </a:r>
            <a:r>
              <a:rPr lang="ar-SA" sz="2400" b="1" dirty="0" smtClean="0">
                <a:solidFill>
                  <a:schemeClr val="tx1"/>
                </a:solidFill>
              </a:rPr>
              <a:t>. </a:t>
            </a:r>
            <a:r>
              <a:rPr lang="ar-SA" b="1" dirty="0" smtClean="0">
                <a:solidFill>
                  <a:schemeClr val="tx1"/>
                </a:solidFill>
              </a:rPr>
              <a:t> </a:t>
            </a:r>
            <a:endParaRPr lang="ar-SA" b="1" dirty="0">
              <a:solidFill>
                <a:schemeClr val="tx1"/>
              </a:solidFill>
            </a:endParaRPr>
          </a:p>
        </p:txBody>
      </p:sp>
      <p:pic>
        <p:nvPicPr>
          <p:cNvPr id="9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10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1387" y="6163303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31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35360" y="1196753"/>
            <a:ext cx="11425269" cy="47089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rtl="1"/>
            <a:r>
              <a:rPr lang="ar-LY" sz="2000" b="1" dirty="0" smtClean="0"/>
              <a:t>الإستراتيجية  ستكون </a:t>
            </a:r>
            <a:r>
              <a:rPr lang="ar-LY" sz="2000" b="1" dirty="0"/>
              <a:t>على هيئة  </a:t>
            </a:r>
            <a:r>
              <a:rPr lang="ar-LY" sz="2000" b="1" u="sng" dirty="0"/>
              <a:t>ثلاث محاور </a:t>
            </a:r>
            <a:r>
              <a:rPr lang="ar-LY" sz="2000" b="1" dirty="0"/>
              <a:t>تستجيب للتحديات المعروفة والتي يمكن </a:t>
            </a:r>
            <a:r>
              <a:rPr lang="ar-LY" sz="2000" b="1" dirty="0" smtClean="0"/>
              <a:t>أن </a:t>
            </a:r>
            <a:r>
              <a:rPr lang="ar-LY" sz="2000" b="1" dirty="0"/>
              <a:t>يواجهها أي نظام صحي وهي : </a:t>
            </a:r>
            <a:endParaRPr lang="en-US" sz="2000" b="1" dirty="0"/>
          </a:p>
          <a:p>
            <a:pPr algn="r" rtl="1"/>
            <a:r>
              <a:rPr lang="ar-LY" sz="2000" b="1" dirty="0"/>
              <a:t> </a:t>
            </a:r>
            <a:r>
              <a:rPr lang="ar-LY" sz="2000" b="1" dirty="0">
                <a:solidFill>
                  <a:srgbClr val="0070C0"/>
                </a:solidFill>
              </a:rPr>
              <a:t>أولاً : تطوير النظام الصحي بكامل </a:t>
            </a:r>
            <a:r>
              <a:rPr lang="ar-LY" sz="2000" b="1" dirty="0"/>
              <a:t>وظائفه لكي يتمكن من أداء عمله وقيامه  بمهامه في الجوانب </a:t>
            </a:r>
            <a:r>
              <a:rPr lang="ar-LY" sz="2000" b="1" dirty="0" smtClean="0"/>
              <a:t>التالية: 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الحوكمة (</a:t>
            </a:r>
            <a:r>
              <a:rPr lang="ar-LY" sz="2000" b="1" dirty="0" smtClean="0"/>
              <a:t>القوامه </a:t>
            </a:r>
            <a:r>
              <a:rPr lang="ar-LY" sz="2000" b="1" dirty="0"/>
              <a:t>، </a:t>
            </a:r>
            <a:r>
              <a:rPr lang="ar-LY" sz="2000" b="1" dirty="0" smtClean="0"/>
              <a:t>الإدارة </a:t>
            </a:r>
            <a:r>
              <a:rPr lang="ar-LY" sz="2000" b="1" dirty="0"/>
              <a:t>والتسيير)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التمويــــــــل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تقديم الخدمات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تدبير الموارد .</a:t>
            </a:r>
            <a:endParaRPr lang="en-US" sz="2000" b="1" dirty="0">
              <a:solidFill>
                <a:srgbClr val="0070C0"/>
              </a:solidFill>
            </a:endParaRPr>
          </a:p>
          <a:p>
            <a:pPr algn="r" rtl="1"/>
            <a:r>
              <a:rPr lang="en-US" sz="2000" b="1" dirty="0">
                <a:solidFill>
                  <a:srgbClr val="0070C0"/>
                </a:solidFill>
              </a:rPr>
              <a:t> </a:t>
            </a:r>
            <a:r>
              <a:rPr lang="ar-LY" sz="2000" b="1" dirty="0" smtClean="0">
                <a:solidFill>
                  <a:srgbClr val="0070C0"/>
                </a:solidFill>
              </a:rPr>
              <a:t>تشتمل الخطة الإستراتيجية  على الركائز </a:t>
            </a:r>
            <a:r>
              <a:rPr lang="ar-LY" sz="2000" b="1" dirty="0">
                <a:solidFill>
                  <a:srgbClr val="0070C0"/>
                </a:solidFill>
              </a:rPr>
              <a:t>الأساسية للنظم الصحية </a:t>
            </a:r>
            <a:r>
              <a:rPr lang="ar-LY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وهي: 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الحوكمة.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التمويل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نظام المعلومات الصحية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الأدوية والتقنيات الصحية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الموارد البشرية .</a:t>
            </a:r>
            <a:endParaRPr lang="en-US" sz="2000" b="1" dirty="0"/>
          </a:p>
          <a:p>
            <a:pPr marL="342900" lvl="0" indent="-342900" algn="r" rtl="1">
              <a:buFont typeface="Wingdings" pitchFamily="2" charset="2"/>
              <a:buChar char="Ø"/>
            </a:pPr>
            <a:r>
              <a:rPr lang="ar-LY" sz="2000" b="1" dirty="0"/>
              <a:t>تقديم الخدمات .</a:t>
            </a:r>
            <a:endParaRPr lang="en-US" sz="2000" b="1" dirty="0"/>
          </a:p>
          <a:p>
            <a:pPr algn="r" rtl="1"/>
            <a:r>
              <a:rPr lang="ar-LY" sz="2000" b="1" dirty="0"/>
              <a:t>ثانياً : </a:t>
            </a:r>
            <a:r>
              <a:rPr lang="ar-LY" sz="2000" b="1" dirty="0">
                <a:solidFill>
                  <a:srgbClr val="0070C0"/>
                </a:solidFill>
              </a:rPr>
              <a:t>مواجهة عبء الأمراض والإصابات</a:t>
            </a:r>
            <a:r>
              <a:rPr lang="ar-LY" sz="2000" b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endParaRPr lang="en-US" sz="2000" b="1" dirty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algn="r" rtl="1"/>
            <a:r>
              <a:rPr lang="ar-LY" sz="2000" b="1" dirty="0"/>
              <a:t>ثالثاً : </a:t>
            </a:r>
            <a:r>
              <a:rPr lang="ar-LY" sz="2000" b="1" dirty="0">
                <a:solidFill>
                  <a:srgbClr val="0070C0"/>
                </a:solidFill>
              </a:rPr>
              <a:t>المؤثرات الخارجية  البيئية والسلوكية على </a:t>
            </a:r>
            <a:r>
              <a:rPr lang="ar-LY" sz="2000" b="1" dirty="0" smtClean="0">
                <a:solidFill>
                  <a:srgbClr val="0070C0"/>
                </a:solidFill>
              </a:rPr>
              <a:t>الصحة. </a:t>
            </a:r>
            <a:endParaRPr lang="ar-LY" sz="2000" b="1" dirty="0">
              <a:solidFill>
                <a:srgbClr val="0070C0"/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335360" y="476672"/>
            <a:ext cx="11617291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LY" sz="2800" b="1" dirty="0" smtClean="0"/>
              <a:t>أسس بناء الإستراتيجية -2 ( تحديات النظام الصحي)</a:t>
            </a:r>
            <a:endParaRPr lang="ar-LY" sz="2800" b="1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3981" y="5988139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4674752"/>
              </p:ext>
            </p:extLst>
          </p:nvPr>
        </p:nvGraphicFramePr>
        <p:xfrm>
          <a:off x="239349" y="1046025"/>
          <a:ext cx="11329259" cy="51446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329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5388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ar-SA" sz="2800" b="1" dirty="0">
                          <a:solidFill>
                            <a:schemeClr val="tx1"/>
                          </a:solidFill>
                          <a:effectLst/>
                        </a:rPr>
                        <a:t>المعايير المستخدمة لتحديد المشاكل الصحية ذات الأولوية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 INT"/>
                        <a:ea typeface="Times New Roman"/>
                        <a:cs typeface="Times New Roman"/>
                      </a:endParaRPr>
                    </a:p>
                  </a:txBody>
                  <a:tcPr marL="86011" marR="86011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53891">
                <a:tc>
                  <a:txBody>
                    <a:bodyPr/>
                    <a:lstStyle/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ar-LY" sz="2400" b="1" dirty="0" smtClean="0">
                          <a:effectLst/>
                        </a:rPr>
                        <a:t>ال</a:t>
                      </a:r>
                      <a:r>
                        <a:rPr lang="ar-SA" sz="2400" b="1" dirty="0" smtClean="0">
                          <a:effectLst/>
                        </a:rPr>
                        <a:t>سبب </a:t>
                      </a:r>
                      <a:r>
                        <a:rPr lang="ar-LY" sz="2400" b="1" dirty="0" smtClean="0">
                          <a:effectLst/>
                        </a:rPr>
                        <a:t>ال</a:t>
                      </a:r>
                      <a:r>
                        <a:rPr lang="ar-SA" sz="2400" b="1" dirty="0" smtClean="0">
                          <a:effectLst/>
                        </a:rPr>
                        <a:t>رئيسي للوفيات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 smtClean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 smtClean="0">
                          <a:effectLst/>
                        </a:rPr>
                        <a:t> </a:t>
                      </a:r>
                      <a:r>
                        <a:rPr lang="ar-LY" sz="2400" b="1" dirty="0" smtClean="0">
                          <a:effectLst/>
                        </a:rPr>
                        <a:t>ال</a:t>
                      </a:r>
                      <a:r>
                        <a:rPr lang="ar-SA" sz="2400" b="1" dirty="0" smtClean="0">
                          <a:effectLst/>
                        </a:rPr>
                        <a:t>سبب الرئيسي للمرض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ar-SA" sz="2400" b="1" dirty="0">
                          <a:effectLst/>
                        </a:rPr>
                        <a:t>السبب الرئيسي </a:t>
                      </a:r>
                      <a:r>
                        <a:rPr lang="ar-SA" sz="2400" b="1" dirty="0" smtClean="0">
                          <a:effectLst/>
                        </a:rPr>
                        <a:t>للإعاقة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ar-SA" sz="2400" b="1" dirty="0">
                          <a:effectLst/>
                        </a:rPr>
                        <a:t>فعالية التكلفة وأثر المشكلة على تخصيص </a:t>
                      </a:r>
                      <a:r>
                        <a:rPr lang="ar-SA" sz="2400" b="1" dirty="0" smtClean="0">
                          <a:effectLst/>
                        </a:rPr>
                        <a:t>الميزانية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ar-SA" sz="2400" b="1" dirty="0">
                          <a:effectLst/>
                        </a:rPr>
                        <a:t>خطر محتمل لحدوث </a:t>
                      </a:r>
                      <a:r>
                        <a:rPr lang="ar-SA" sz="2400" b="1" dirty="0" smtClean="0">
                          <a:effectLst/>
                        </a:rPr>
                        <a:t>وباء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ar-SA" sz="2400" b="1" dirty="0">
                          <a:effectLst/>
                        </a:rPr>
                        <a:t>التأثير على عدوى </a:t>
                      </a:r>
                      <a:r>
                        <a:rPr lang="ar-SA" sz="2400" b="1" dirty="0" smtClean="0">
                          <a:effectLst/>
                        </a:rPr>
                        <a:t>المستشفيات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</a:t>
                      </a:r>
                      <a:r>
                        <a:rPr lang="ar-SA" sz="2400" b="1" dirty="0">
                          <a:effectLst/>
                        </a:rPr>
                        <a:t>الصلة بالرأي </a:t>
                      </a:r>
                      <a:r>
                        <a:rPr lang="ar-SA" sz="2400" b="1" dirty="0" smtClean="0">
                          <a:effectLst/>
                        </a:rPr>
                        <a:t>العام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ar-SA" sz="2400" b="1" dirty="0">
                          <a:effectLst/>
                        </a:rPr>
                        <a:t>المشكلة ذات </a:t>
                      </a:r>
                      <a:r>
                        <a:rPr lang="ar-SA" sz="2400" b="1" dirty="0" smtClean="0">
                          <a:effectLst/>
                        </a:rPr>
                        <a:t>أولوية </a:t>
                      </a:r>
                      <a:r>
                        <a:rPr lang="ar-SA" sz="2400" b="1" dirty="0">
                          <a:effectLst/>
                        </a:rPr>
                        <a:t>لدى </a:t>
                      </a:r>
                      <a:r>
                        <a:rPr lang="ar-SA" sz="2400" b="1" dirty="0" smtClean="0">
                          <a:effectLst/>
                        </a:rPr>
                        <a:t>السياسيين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457200" lvl="0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241300" algn="l"/>
                          <a:tab pos="601345" algn="l"/>
                        </a:tabLst>
                      </a:pPr>
                      <a:r>
                        <a:rPr lang="en-US" sz="2400" b="1" dirty="0">
                          <a:effectLst/>
                        </a:rPr>
                        <a:t>  </a:t>
                      </a:r>
                      <a:r>
                        <a:rPr lang="ar-LY" sz="2400" b="1" dirty="0" smtClean="0">
                          <a:effectLst/>
                        </a:rPr>
                        <a:t>ال</a:t>
                      </a:r>
                      <a:r>
                        <a:rPr lang="ar-SA" sz="2400" b="1" dirty="0" smtClean="0">
                          <a:effectLst/>
                        </a:rPr>
                        <a:t>سبب </a:t>
                      </a:r>
                      <a:r>
                        <a:rPr lang="ar-SA" sz="2400" b="1" dirty="0">
                          <a:effectLst/>
                        </a:rPr>
                        <a:t>الرئيسي لطلب </a:t>
                      </a:r>
                      <a:r>
                        <a:rPr lang="ar-SA" sz="2400" b="1" dirty="0" smtClean="0">
                          <a:effectLst/>
                        </a:rPr>
                        <a:t>ا</a:t>
                      </a:r>
                      <a:r>
                        <a:rPr lang="ar-LY" sz="2400" b="1" dirty="0" smtClean="0">
                          <a:effectLst/>
                        </a:rPr>
                        <a:t>لإ</a:t>
                      </a:r>
                      <a:r>
                        <a:rPr lang="ar-SA" sz="2400" b="1" dirty="0" smtClean="0">
                          <a:effectLst/>
                        </a:rPr>
                        <a:t>ستشارات </a:t>
                      </a:r>
                      <a:r>
                        <a:rPr lang="ar-SA" sz="2400" b="1" dirty="0">
                          <a:effectLst/>
                        </a:rPr>
                        <a:t>الخارجية أو الدخول </a:t>
                      </a:r>
                      <a:r>
                        <a:rPr lang="ar-SA" sz="2400" b="1" dirty="0" smtClean="0">
                          <a:effectLst/>
                        </a:rPr>
                        <a:t>بالمستشفيات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</a:endParaRPr>
                    </a:p>
                    <a:p>
                      <a:pPr marL="518795" indent="-457200" algn="r" rtl="1" hangingPunc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421640" algn="l"/>
                          <a:tab pos="1591945" algn="l"/>
                        </a:tabLst>
                      </a:pPr>
                      <a:r>
                        <a:rPr lang="ar-SA" sz="2400" b="1" dirty="0" smtClean="0">
                          <a:effectLst/>
                        </a:rPr>
                        <a:t>السبب </a:t>
                      </a:r>
                      <a:r>
                        <a:rPr lang="ar-SA" sz="2400" b="1" dirty="0">
                          <a:effectLst/>
                        </a:rPr>
                        <a:t>الرئيسي للعلاج خارج </a:t>
                      </a:r>
                      <a:r>
                        <a:rPr lang="ar-SA" sz="2400" b="1" dirty="0" smtClean="0">
                          <a:effectLst/>
                        </a:rPr>
                        <a:t>البلاد</a:t>
                      </a:r>
                      <a:r>
                        <a:rPr lang="ar-LY" sz="2400" b="1" dirty="0" smtClean="0">
                          <a:effectLst/>
                        </a:rPr>
                        <a:t>.</a:t>
                      </a:r>
                      <a:endParaRPr lang="en-US" sz="2400" b="1" dirty="0">
                        <a:effectLst/>
                        <a:latin typeface="Times New Roman"/>
                        <a:ea typeface="Times New Roman"/>
                        <a:cs typeface="Traditional Arabic"/>
                      </a:endParaRPr>
                    </a:p>
                  </a:txBody>
                  <a:tcPr marL="86011" marR="86011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815414" y="256153"/>
            <a:ext cx="10561173" cy="6104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hangingPunct="0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200" b="1" dirty="0"/>
              <a:t>المشاكل الصحية ذات </a:t>
            </a:r>
            <a:r>
              <a:rPr lang="ar-SA" sz="3200" b="1" dirty="0" smtClean="0"/>
              <a:t>الأولوية</a:t>
            </a:r>
            <a:r>
              <a:rPr lang="ar-LY" sz="3200" b="1" dirty="0" smtClean="0"/>
              <a:t> - 3</a:t>
            </a:r>
            <a:endParaRPr lang="en-US" sz="3200" b="1" dirty="0">
              <a:latin typeface="Times New Roman INT"/>
              <a:ea typeface="Times New Roman"/>
              <a:cs typeface="Times New Roman"/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1119116" y="6247103"/>
            <a:ext cx="78747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2400" b="1" dirty="0"/>
              <a:t>Criteria Used to Select Priority Health Problems</a:t>
            </a:r>
            <a:endParaRPr lang="ar-LY" sz="2400" b="1" dirty="0"/>
          </a:p>
        </p:txBody>
      </p:sp>
      <p:pic>
        <p:nvPicPr>
          <p:cNvPr id="5" name="Content Placeholder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9055" y="6231255"/>
            <a:ext cx="626745" cy="626745"/>
          </a:xfrm>
          <a:prstGeom prst="rect">
            <a:avLst/>
          </a:prstGeom>
        </p:spPr>
      </p:pic>
      <p:pic>
        <p:nvPicPr>
          <p:cNvPr id="6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0565" y="6138610"/>
            <a:ext cx="2274005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88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OUR.pptx" id="{C8B94E25-33BD-45D5-BF09-DFDE6F66F827}" vid="{3906A810-667D-48F7-952C-A904CEA9ED63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Future forward</Template>
  <TotalTime>0</TotalTime>
  <Words>982</Words>
  <Application>Microsoft Office PowerPoint</Application>
  <PresentationFormat>Widescreen</PresentationFormat>
  <Paragraphs>181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34" baseType="lpstr">
      <vt:lpstr>ae_AlMateen</vt:lpstr>
      <vt:lpstr>Arabic Transparent</vt:lpstr>
      <vt:lpstr>Arial</vt:lpstr>
      <vt:lpstr>Calibri</vt:lpstr>
      <vt:lpstr>Comic Sans MS</vt:lpstr>
      <vt:lpstr>Franklin Gothic Book</vt:lpstr>
      <vt:lpstr>Franklin Gothic Demi</vt:lpstr>
      <vt:lpstr>Majalla UI</vt:lpstr>
      <vt:lpstr>PT Bold Heading</vt:lpstr>
      <vt:lpstr>Simplified Arabic</vt:lpstr>
      <vt:lpstr>Times New Roman</vt:lpstr>
      <vt:lpstr>Times New Roman INT</vt:lpstr>
      <vt:lpstr>Traditional Arabic</vt:lpstr>
      <vt:lpstr>Verdana</vt:lpstr>
      <vt:lpstr>Wingdings</vt:lpstr>
      <vt:lpstr>Wingdings 2</vt:lpstr>
      <vt:lpstr>DividendVTI</vt:lpstr>
      <vt:lpstr>PowerPoint Presentation</vt:lpstr>
      <vt:lpstr>PowerPoint Presentation</vt:lpstr>
      <vt:lpstr>  ا.د. ابراهيم علي جبيل  رئيس لجنة إعداد الإستراتيجية  الليبية للصحة </vt:lpstr>
      <vt:lpstr>هيكلية وظائف وأهداف النظام الصحي </vt:lpstr>
      <vt:lpstr> الركائز الرئيسية للنظم الصحية Six  pillars  of Health system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</cp:revision>
  <dcterms:created xsi:type="dcterms:W3CDTF">2021-09-28T22:49:20Z</dcterms:created>
  <dcterms:modified xsi:type="dcterms:W3CDTF">2021-09-30T07:12:20Z</dcterms:modified>
</cp:coreProperties>
</file>